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5"/>
  </p:notesMasterIdLst>
  <p:sldIdLst>
    <p:sldId id="267" r:id="rId4"/>
    <p:sldId id="256" r:id="rId5"/>
    <p:sldId id="268" r:id="rId6"/>
    <p:sldId id="259" r:id="rId7"/>
    <p:sldId id="258" r:id="rId8"/>
    <p:sldId id="261" r:id="rId9"/>
    <p:sldId id="262" r:id="rId10"/>
    <p:sldId id="263" r:id="rId11"/>
    <p:sldId id="264" r:id="rId12"/>
    <p:sldId id="266" r:id="rId13"/>
    <p:sldId id="257" r:id="rId14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4EE03E-7129-47F7-90AB-4C23F87585C1}" v="1" dt="2024-08-28T09:37:42.9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21" Type="http://schemas.microsoft.com/office/2015/10/relationships/revisionInfo" Target="revisionInfo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l Granholm" userId="cb253810-e137-4891-9e25-e12f364e665a" providerId="ADAL" clId="{9A4EE03E-7129-47F7-90AB-4C23F87585C1}"/>
    <pc:docChg chg="undo custSel addSld modSld sldOrd">
      <pc:chgData name="Joel Granholm" userId="cb253810-e137-4891-9e25-e12f364e665a" providerId="ADAL" clId="{9A4EE03E-7129-47F7-90AB-4C23F87585C1}" dt="2024-08-28T09:45:35.409" v="148" actId="255"/>
      <pc:docMkLst>
        <pc:docMk/>
      </pc:docMkLst>
      <pc:sldChg chg="modSp mod">
        <pc:chgData name="Joel Granholm" userId="cb253810-e137-4891-9e25-e12f364e665a" providerId="ADAL" clId="{9A4EE03E-7129-47F7-90AB-4C23F87585C1}" dt="2024-08-28T09:44:59.406" v="142" actId="20577"/>
        <pc:sldMkLst>
          <pc:docMk/>
          <pc:sldMk cId="2028978629" sldId="256"/>
        </pc:sldMkLst>
        <pc:spChg chg="mod">
          <ac:chgData name="Joel Granholm" userId="cb253810-e137-4891-9e25-e12f364e665a" providerId="ADAL" clId="{9A4EE03E-7129-47F7-90AB-4C23F87585C1}" dt="2024-08-28T09:44:59.406" v="142" actId="20577"/>
          <ac:spMkLst>
            <pc:docMk/>
            <pc:sldMk cId="2028978629" sldId="256"/>
            <ac:spMk id="16" creationId="{4416A1DF-ED49-0C22-169F-6F602AB50E13}"/>
          </ac:spMkLst>
        </pc:spChg>
      </pc:sldChg>
      <pc:sldChg chg="addSp delSp modSp new mod ord setBg modClrScheme delDesignElem chgLayout">
        <pc:chgData name="Joel Granholm" userId="cb253810-e137-4891-9e25-e12f364e665a" providerId="ADAL" clId="{9A4EE03E-7129-47F7-90AB-4C23F87585C1}" dt="2024-08-28T09:38:34.539" v="52" actId="255"/>
        <pc:sldMkLst>
          <pc:docMk/>
          <pc:sldMk cId="1932085325" sldId="267"/>
        </pc:sldMkLst>
        <pc:spChg chg="del mod ord">
          <ac:chgData name="Joel Granholm" userId="cb253810-e137-4891-9e25-e12f364e665a" providerId="ADAL" clId="{9A4EE03E-7129-47F7-90AB-4C23F87585C1}" dt="2024-08-28T09:35:00.113" v="3" actId="700"/>
          <ac:spMkLst>
            <pc:docMk/>
            <pc:sldMk cId="1932085325" sldId="267"/>
            <ac:spMk id="2" creationId="{3C2ADD98-01BB-7D05-2C62-F7B6470A5E5A}"/>
          </ac:spMkLst>
        </pc:spChg>
        <pc:spChg chg="del mod ord">
          <ac:chgData name="Joel Granholm" userId="cb253810-e137-4891-9e25-e12f364e665a" providerId="ADAL" clId="{9A4EE03E-7129-47F7-90AB-4C23F87585C1}" dt="2024-08-28T09:35:00.113" v="3" actId="700"/>
          <ac:spMkLst>
            <pc:docMk/>
            <pc:sldMk cId="1932085325" sldId="267"/>
            <ac:spMk id="3" creationId="{2F509B72-C26E-5895-9338-784F0230474F}"/>
          </ac:spMkLst>
        </pc:spChg>
        <pc:spChg chg="add del mod ord">
          <ac:chgData name="Joel Granholm" userId="cb253810-e137-4891-9e25-e12f364e665a" providerId="ADAL" clId="{9A4EE03E-7129-47F7-90AB-4C23F87585C1}" dt="2024-08-28T09:36:56.125" v="23" actId="700"/>
          <ac:spMkLst>
            <pc:docMk/>
            <pc:sldMk cId="1932085325" sldId="267"/>
            <ac:spMk id="4" creationId="{CAC0BD34-9CA3-C570-0EDE-8461A505EF86}"/>
          </ac:spMkLst>
        </pc:spChg>
        <pc:spChg chg="add del mod ord">
          <ac:chgData name="Joel Granholm" userId="cb253810-e137-4891-9e25-e12f364e665a" providerId="ADAL" clId="{9A4EE03E-7129-47F7-90AB-4C23F87585C1}" dt="2024-08-28T09:36:56.125" v="23" actId="700"/>
          <ac:spMkLst>
            <pc:docMk/>
            <pc:sldMk cId="1932085325" sldId="267"/>
            <ac:spMk id="5" creationId="{1AD326AE-2774-80F6-47C2-A1EEE90E89EF}"/>
          </ac:spMkLst>
        </pc:spChg>
        <pc:spChg chg="add del mod ord">
          <ac:chgData name="Joel Granholm" userId="cb253810-e137-4891-9e25-e12f364e665a" providerId="ADAL" clId="{9A4EE03E-7129-47F7-90AB-4C23F87585C1}" dt="2024-08-28T09:38:04.610" v="28" actId="478"/>
          <ac:spMkLst>
            <pc:docMk/>
            <pc:sldMk cId="1932085325" sldId="267"/>
            <ac:spMk id="6" creationId="{80F4F37A-D357-8C80-E3D3-03B3D61C4025}"/>
          </ac:spMkLst>
        </pc:spChg>
        <pc:spChg chg="add mod ord">
          <ac:chgData name="Joel Granholm" userId="cb253810-e137-4891-9e25-e12f364e665a" providerId="ADAL" clId="{9A4EE03E-7129-47F7-90AB-4C23F87585C1}" dt="2024-08-28T09:38:34.539" v="52" actId="255"/>
          <ac:spMkLst>
            <pc:docMk/>
            <pc:sldMk cId="1932085325" sldId="267"/>
            <ac:spMk id="7" creationId="{24BEAB1E-D299-B9F6-C7B1-93C482BBAA43}"/>
          </ac:spMkLst>
        </pc:spChg>
        <pc:spChg chg="add del">
          <ac:chgData name="Joel Granholm" userId="cb253810-e137-4891-9e25-e12f364e665a" providerId="ADAL" clId="{9A4EE03E-7129-47F7-90AB-4C23F87585C1}" dt="2024-08-28T09:35:21.130" v="5" actId="26606"/>
          <ac:spMkLst>
            <pc:docMk/>
            <pc:sldMk cId="1932085325" sldId="267"/>
            <ac:spMk id="10" creationId="{943CAA20-3569-4189-9E48-239A229A86CA}"/>
          </ac:spMkLst>
        </pc:spChg>
        <pc:spChg chg="add del">
          <ac:chgData name="Joel Granholm" userId="cb253810-e137-4891-9e25-e12f364e665a" providerId="ADAL" clId="{9A4EE03E-7129-47F7-90AB-4C23F87585C1}" dt="2024-08-28T09:35:21.130" v="5" actId="26606"/>
          <ac:spMkLst>
            <pc:docMk/>
            <pc:sldMk cId="1932085325" sldId="267"/>
            <ac:spMk id="12" creationId="{DA542B6D-E775-4832-91DC-2D20F857813A}"/>
          </ac:spMkLst>
        </pc:spChg>
        <pc:spChg chg="add del">
          <ac:chgData name="Joel Granholm" userId="cb253810-e137-4891-9e25-e12f364e665a" providerId="ADAL" clId="{9A4EE03E-7129-47F7-90AB-4C23F87585C1}" dt="2024-08-28T09:35:31.259" v="7" actId="26606"/>
          <ac:spMkLst>
            <pc:docMk/>
            <pc:sldMk cId="1932085325" sldId="267"/>
            <ac:spMk id="14" creationId="{E9BC5B79-B912-427C-8219-E3E50943FCDE}"/>
          </ac:spMkLst>
        </pc:spChg>
        <pc:spChg chg="add del">
          <ac:chgData name="Joel Granholm" userId="cb253810-e137-4891-9e25-e12f364e665a" providerId="ADAL" clId="{9A4EE03E-7129-47F7-90AB-4C23F87585C1}" dt="2024-08-28T09:35:31.259" v="7" actId="26606"/>
          <ac:spMkLst>
            <pc:docMk/>
            <pc:sldMk cId="1932085325" sldId="267"/>
            <ac:spMk id="15" creationId="{5463EB0A-3D7C-4AA5-BFA5-8EE5B4BA5624}"/>
          </ac:spMkLst>
        </pc:spChg>
        <pc:spChg chg="add del">
          <ac:chgData name="Joel Granholm" userId="cb253810-e137-4891-9e25-e12f364e665a" providerId="ADAL" clId="{9A4EE03E-7129-47F7-90AB-4C23F87585C1}" dt="2024-08-28T09:35:31.259" v="7" actId="26606"/>
          <ac:spMkLst>
            <pc:docMk/>
            <pc:sldMk cId="1932085325" sldId="267"/>
            <ac:spMk id="16" creationId="{7945AD00-F967-454D-A4B2-39ABA5C88C20}"/>
          </ac:spMkLst>
        </pc:spChg>
        <pc:spChg chg="add del">
          <ac:chgData name="Joel Granholm" userId="cb253810-e137-4891-9e25-e12f364e665a" providerId="ADAL" clId="{9A4EE03E-7129-47F7-90AB-4C23F87585C1}" dt="2024-08-28T09:35:36.275" v="9" actId="26606"/>
          <ac:spMkLst>
            <pc:docMk/>
            <pc:sldMk cId="1932085325" sldId="267"/>
            <ac:spMk id="18" creationId="{934F1179-B481-4F9E-BCA3-AFB972070F83}"/>
          </ac:spMkLst>
        </pc:spChg>
        <pc:spChg chg="add del">
          <ac:chgData name="Joel Granholm" userId="cb253810-e137-4891-9e25-e12f364e665a" providerId="ADAL" clId="{9A4EE03E-7129-47F7-90AB-4C23F87585C1}" dt="2024-08-28T09:35:36.275" v="9" actId="26606"/>
          <ac:spMkLst>
            <pc:docMk/>
            <pc:sldMk cId="1932085325" sldId="267"/>
            <ac:spMk id="19" creationId="{827DC2C4-B485-428A-BF4A-472D2967F47F}"/>
          </ac:spMkLst>
        </pc:spChg>
        <pc:spChg chg="add del">
          <ac:chgData name="Joel Granholm" userId="cb253810-e137-4891-9e25-e12f364e665a" providerId="ADAL" clId="{9A4EE03E-7129-47F7-90AB-4C23F87585C1}" dt="2024-08-28T09:35:36.275" v="9" actId="26606"/>
          <ac:spMkLst>
            <pc:docMk/>
            <pc:sldMk cId="1932085325" sldId="267"/>
            <ac:spMk id="20" creationId="{EE04B5EB-F158-4507-90DD-BD23620C7CC9}"/>
          </ac:spMkLst>
        </pc:spChg>
        <pc:spChg chg="add del">
          <ac:chgData name="Joel Granholm" userId="cb253810-e137-4891-9e25-e12f364e665a" providerId="ADAL" clId="{9A4EE03E-7129-47F7-90AB-4C23F87585C1}" dt="2024-08-28T09:35:41.458" v="11" actId="26606"/>
          <ac:spMkLst>
            <pc:docMk/>
            <pc:sldMk cId="1932085325" sldId="267"/>
            <ac:spMk id="22" creationId="{FFD48BC7-DC40-47DE-87EE-9F4B6ECB9ABB}"/>
          </ac:spMkLst>
        </pc:spChg>
        <pc:spChg chg="add del">
          <ac:chgData name="Joel Granholm" userId="cb253810-e137-4891-9e25-e12f364e665a" providerId="ADAL" clId="{9A4EE03E-7129-47F7-90AB-4C23F87585C1}" dt="2024-08-28T09:35:41.458" v="11" actId="26606"/>
          <ac:spMkLst>
            <pc:docMk/>
            <pc:sldMk cId="1932085325" sldId="267"/>
            <ac:spMk id="23" creationId="{E502BBC7-2C76-46F3-BC24-5985BC13DB88}"/>
          </ac:spMkLst>
        </pc:spChg>
        <pc:spChg chg="add del">
          <ac:chgData name="Joel Granholm" userId="cb253810-e137-4891-9e25-e12f364e665a" providerId="ADAL" clId="{9A4EE03E-7129-47F7-90AB-4C23F87585C1}" dt="2024-08-28T09:35:41.458" v="11" actId="26606"/>
          <ac:spMkLst>
            <pc:docMk/>
            <pc:sldMk cId="1932085325" sldId="267"/>
            <ac:spMk id="24" creationId="{C7F28D52-2A5F-4D23-81AE-7CB8B591C7AF}"/>
          </ac:spMkLst>
        </pc:spChg>
        <pc:spChg chg="add del">
          <ac:chgData name="Joel Granholm" userId="cb253810-e137-4891-9e25-e12f364e665a" providerId="ADAL" clId="{9A4EE03E-7129-47F7-90AB-4C23F87585C1}" dt="2024-08-28T09:35:41.458" v="11" actId="26606"/>
          <ac:spMkLst>
            <pc:docMk/>
            <pc:sldMk cId="1932085325" sldId="267"/>
            <ac:spMk id="25" creationId="{3629484E-3792-4B3D-89AD-7C8A1ED0E0D4}"/>
          </ac:spMkLst>
        </pc:spChg>
        <pc:spChg chg="add del">
          <ac:chgData name="Joel Granholm" userId="cb253810-e137-4891-9e25-e12f364e665a" providerId="ADAL" clId="{9A4EE03E-7129-47F7-90AB-4C23F87585C1}" dt="2024-08-28T09:35:46.321" v="13" actId="26606"/>
          <ac:spMkLst>
            <pc:docMk/>
            <pc:sldMk cId="1932085325" sldId="267"/>
            <ac:spMk id="27" creationId="{54A6836E-C603-43CB-9DA7-89D8E3FA3838}"/>
          </ac:spMkLst>
        </pc:spChg>
        <pc:spChg chg="add del">
          <ac:chgData name="Joel Granholm" userId="cb253810-e137-4891-9e25-e12f364e665a" providerId="ADAL" clId="{9A4EE03E-7129-47F7-90AB-4C23F87585C1}" dt="2024-08-28T09:35:46.321" v="13" actId="26606"/>
          <ac:spMkLst>
            <pc:docMk/>
            <pc:sldMk cId="1932085325" sldId="267"/>
            <ac:spMk id="28" creationId="{296007DD-F9BF-4F0F-B8C6-C514B2841971}"/>
          </ac:spMkLst>
        </pc:spChg>
        <pc:spChg chg="add del">
          <ac:chgData name="Joel Granholm" userId="cb253810-e137-4891-9e25-e12f364e665a" providerId="ADAL" clId="{9A4EE03E-7129-47F7-90AB-4C23F87585C1}" dt="2024-08-28T09:36:01.041" v="15" actId="26606"/>
          <ac:spMkLst>
            <pc:docMk/>
            <pc:sldMk cId="1932085325" sldId="267"/>
            <ac:spMk id="38" creationId="{1ACA2EA0-FFD3-42EC-9406-B595015ED96E}"/>
          </ac:spMkLst>
        </pc:spChg>
        <pc:spChg chg="add del">
          <ac:chgData name="Joel Granholm" userId="cb253810-e137-4891-9e25-e12f364e665a" providerId="ADAL" clId="{9A4EE03E-7129-47F7-90AB-4C23F87585C1}" dt="2024-08-28T09:36:01.041" v="15" actId="26606"/>
          <ac:spMkLst>
            <pc:docMk/>
            <pc:sldMk cId="1932085325" sldId="267"/>
            <ac:spMk id="39" creationId="{D5288BCE-665C-472A-8C43-664BCFA31E43}"/>
          </ac:spMkLst>
        </pc:spChg>
        <pc:spChg chg="add del">
          <ac:chgData name="Joel Granholm" userId="cb253810-e137-4891-9e25-e12f364e665a" providerId="ADAL" clId="{9A4EE03E-7129-47F7-90AB-4C23F87585C1}" dt="2024-08-28T09:36:01.041" v="15" actId="26606"/>
          <ac:spMkLst>
            <pc:docMk/>
            <pc:sldMk cId="1932085325" sldId="267"/>
            <ac:spMk id="40" creationId="{46C57131-53A7-4C1A-BEA8-25F06A06AD29}"/>
          </ac:spMkLst>
        </pc:spChg>
        <pc:spChg chg="add del">
          <ac:chgData name="Joel Granholm" userId="cb253810-e137-4891-9e25-e12f364e665a" providerId="ADAL" clId="{9A4EE03E-7129-47F7-90AB-4C23F87585C1}" dt="2024-08-28T09:36:08.154" v="17" actId="26606"/>
          <ac:spMkLst>
            <pc:docMk/>
            <pc:sldMk cId="1932085325" sldId="267"/>
            <ac:spMk id="42" creationId="{699F2931-70EC-414E-8957-39CC893D909E}"/>
          </ac:spMkLst>
        </pc:spChg>
        <pc:spChg chg="add del">
          <ac:chgData name="Joel Granholm" userId="cb253810-e137-4891-9e25-e12f364e665a" providerId="ADAL" clId="{9A4EE03E-7129-47F7-90AB-4C23F87585C1}" dt="2024-08-28T09:36:08.154" v="17" actId="26606"/>
          <ac:spMkLst>
            <pc:docMk/>
            <pc:sldMk cId="1932085325" sldId="267"/>
            <ac:spMk id="43" creationId="{78FFBE11-4B3E-48D7-94D4-2EC8CC9FE827}"/>
          </ac:spMkLst>
        </pc:spChg>
        <pc:spChg chg="add del">
          <ac:chgData name="Joel Granholm" userId="cb253810-e137-4891-9e25-e12f364e665a" providerId="ADAL" clId="{9A4EE03E-7129-47F7-90AB-4C23F87585C1}" dt="2024-08-28T09:36:08.154" v="17" actId="26606"/>
          <ac:spMkLst>
            <pc:docMk/>
            <pc:sldMk cId="1932085325" sldId="267"/>
            <ac:spMk id="44" creationId="{AEFD2FD1-B3A5-4E1D-BCC8-7684A5440C4C}"/>
          </ac:spMkLst>
        </pc:spChg>
        <pc:spChg chg="add del">
          <ac:chgData name="Joel Granholm" userId="cb253810-e137-4891-9e25-e12f364e665a" providerId="ADAL" clId="{9A4EE03E-7129-47F7-90AB-4C23F87585C1}" dt="2024-08-28T09:36:28.731" v="19" actId="26606"/>
          <ac:spMkLst>
            <pc:docMk/>
            <pc:sldMk cId="1932085325" sldId="267"/>
            <ac:spMk id="46" creationId="{80E21785-62D8-430F-9521-90166EF7C8F0}"/>
          </ac:spMkLst>
        </pc:spChg>
        <pc:spChg chg="add del">
          <ac:chgData name="Joel Granholm" userId="cb253810-e137-4891-9e25-e12f364e665a" providerId="ADAL" clId="{9A4EE03E-7129-47F7-90AB-4C23F87585C1}" dt="2024-08-28T09:36:28.731" v="19" actId="26606"/>
          <ac:spMkLst>
            <pc:docMk/>
            <pc:sldMk cId="1932085325" sldId="267"/>
            <ac:spMk id="47" creationId="{ED7CF8A0-D3E4-4A16-87D3-1D973AC61BF1}"/>
          </ac:spMkLst>
        </pc:spChg>
        <pc:spChg chg="add del">
          <ac:chgData name="Joel Granholm" userId="cb253810-e137-4891-9e25-e12f364e665a" providerId="ADAL" clId="{9A4EE03E-7129-47F7-90AB-4C23F87585C1}" dt="2024-08-28T09:36:34.521" v="21" actId="26606"/>
          <ac:spMkLst>
            <pc:docMk/>
            <pc:sldMk cId="1932085325" sldId="267"/>
            <ac:spMk id="49" creationId="{6F5A5072-7B47-4D32-B52A-4EBBF590B8A5}"/>
          </ac:spMkLst>
        </pc:spChg>
        <pc:spChg chg="add del">
          <ac:chgData name="Joel Granholm" userId="cb253810-e137-4891-9e25-e12f364e665a" providerId="ADAL" clId="{9A4EE03E-7129-47F7-90AB-4C23F87585C1}" dt="2024-08-28T09:36:34.521" v="21" actId="26606"/>
          <ac:spMkLst>
            <pc:docMk/>
            <pc:sldMk cId="1932085325" sldId="267"/>
            <ac:spMk id="50" creationId="{9715DAF0-AE1B-46C9-8A6B-DB2AA05AB91D}"/>
          </ac:spMkLst>
        </pc:spChg>
        <pc:spChg chg="add del">
          <ac:chgData name="Joel Granholm" userId="cb253810-e137-4891-9e25-e12f364e665a" providerId="ADAL" clId="{9A4EE03E-7129-47F7-90AB-4C23F87585C1}" dt="2024-08-28T09:36:34.521" v="21" actId="26606"/>
          <ac:spMkLst>
            <pc:docMk/>
            <pc:sldMk cId="1932085325" sldId="267"/>
            <ac:spMk id="51" creationId="{6016219D-510E-4184-9090-6D5578A87BD1}"/>
          </ac:spMkLst>
        </pc:spChg>
        <pc:spChg chg="add del">
          <ac:chgData name="Joel Granholm" userId="cb253810-e137-4891-9e25-e12f364e665a" providerId="ADAL" clId="{9A4EE03E-7129-47F7-90AB-4C23F87585C1}" dt="2024-08-28T09:36:34.521" v="21" actId="26606"/>
          <ac:spMkLst>
            <pc:docMk/>
            <pc:sldMk cId="1932085325" sldId="267"/>
            <ac:spMk id="52" creationId="{AFF4A713-7B75-4B21-90D7-5AB19547C728}"/>
          </ac:spMkLst>
        </pc:spChg>
        <pc:spChg chg="add del">
          <ac:chgData name="Joel Granholm" userId="cb253810-e137-4891-9e25-e12f364e665a" providerId="ADAL" clId="{9A4EE03E-7129-47F7-90AB-4C23F87585C1}" dt="2024-08-28T09:36:34.521" v="21" actId="26606"/>
          <ac:spMkLst>
            <pc:docMk/>
            <pc:sldMk cId="1932085325" sldId="267"/>
            <ac:spMk id="53" creationId="{DC631C0B-6DA6-4E57-8231-CE32B3434A7E}"/>
          </ac:spMkLst>
        </pc:spChg>
        <pc:spChg chg="add del">
          <ac:chgData name="Joel Granholm" userId="cb253810-e137-4891-9e25-e12f364e665a" providerId="ADAL" clId="{9A4EE03E-7129-47F7-90AB-4C23F87585C1}" dt="2024-08-28T09:36:34.521" v="21" actId="26606"/>
          <ac:spMkLst>
            <pc:docMk/>
            <pc:sldMk cId="1932085325" sldId="267"/>
            <ac:spMk id="54" creationId="{C29501E6-A978-4A61-9689-9085AF97A53A}"/>
          </ac:spMkLst>
        </pc:spChg>
        <pc:spChg chg="add del">
          <ac:chgData name="Joel Granholm" userId="cb253810-e137-4891-9e25-e12f364e665a" providerId="ADAL" clId="{9A4EE03E-7129-47F7-90AB-4C23F87585C1}" dt="2024-08-28T09:36:56.125" v="23" actId="700"/>
          <ac:spMkLst>
            <pc:docMk/>
            <pc:sldMk cId="1932085325" sldId="267"/>
            <ac:spMk id="56" creationId="{43C48B49-6135-48B6-AC0F-97E5D8D1F03F}"/>
          </ac:spMkLst>
        </pc:spChg>
        <pc:spChg chg="add del">
          <ac:chgData name="Joel Granholm" userId="cb253810-e137-4891-9e25-e12f364e665a" providerId="ADAL" clId="{9A4EE03E-7129-47F7-90AB-4C23F87585C1}" dt="2024-08-28T09:36:56.125" v="23" actId="700"/>
          <ac:spMkLst>
            <pc:docMk/>
            <pc:sldMk cId="1932085325" sldId="267"/>
            <ac:spMk id="57" creationId="{9715DAF0-AE1B-46C9-8A6B-DB2AA05AB91D}"/>
          </ac:spMkLst>
        </pc:spChg>
        <pc:spChg chg="add del">
          <ac:chgData name="Joel Granholm" userId="cb253810-e137-4891-9e25-e12f364e665a" providerId="ADAL" clId="{9A4EE03E-7129-47F7-90AB-4C23F87585C1}" dt="2024-08-28T09:36:56.125" v="23" actId="700"/>
          <ac:spMkLst>
            <pc:docMk/>
            <pc:sldMk cId="1932085325" sldId="267"/>
            <ac:spMk id="58" creationId="{DC631C0B-6DA6-4E57-8231-CE32B3434A7E}"/>
          </ac:spMkLst>
        </pc:spChg>
        <pc:spChg chg="add del">
          <ac:chgData name="Joel Granholm" userId="cb253810-e137-4891-9e25-e12f364e665a" providerId="ADAL" clId="{9A4EE03E-7129-47F7-90AB-4C23F87585C1}" dt="2024-08-28T09:36:56.125" v="23" actId="700"/>
          <ac:spMkLst>
            <pc:docMk/>
            <pc:sldMk cId="1932085325" sldId="267"/>
            <ac:spMk id="59" creationId="{F256AC18-FB41-4977-8B0C-F5082335AB7D}"/>
          </ac:spMkLst>
        </pc:spChg>
        <pc:spChg chg="add del">
          <ac:chgData name="Joel Granholm" userId="cb253810-e137-4891-9e25-e12f364e665a" providerId="ADAL" clId="{9A4EE03E-7129-47F7-90AB-4C23F87585C1}" dt="2024-08-28T09:36:56.125" v="23" actId="700"/>
          <ac:spMkLst>
            <pc:docMk/>
            <pc:sldMk cId="1932085325" sldId="267"/>
            <ac:spMk id="60" creationId="{AFF4A713-7B75-4B21-90D7-5AB19547C728}"/>
          </ac:spMkLst>
        </pc:spChg>
        <pc:grpChg chg="add del">
          <ac:chgData name="Joel Granholm" userId="cb253810-e137-4891-9e25-e12f364e665a" providerId="ADAL" clId="{9A4EE03E-7129-47F7-90AB-4C23F87585C1}" dt="2024-08-28T09:35:46.321" v="13" actId="26606"/>
          <ac:grpSpMkLst>
            <pc:docMk/>
            <pc:sldMk cId="1932085325" sldId="267"/>
            <ac:grpSpMk id="29" creationId="{8A0FAFCA-5C96-453B-83B7-A9AEF7F18960}"/>
          </ac:grpSpMkLst>
        </pc:grpChg>
        <pc:grpChg chg="add del">
          <ac:chgData name="Joel Granholm" userId="cb253810-e137-4891-9e25-e12f364e665a" providerId="ADAL" clId="{9A4EE03E-7129-47F7-90AB-4C23F87585C1}" dt="2024-08-28T09:35:46.321" v="13" actId="26606"/>
          <ac:grpSpMkLst>
            <pc:docMk/>
            <pc:sldMk cId="1932085325" sldId="267"/>
            <ac:grpSpMk id="33" creationId="{CD0398DD-AD75-4E2B-A3C6-35073082A8B4}"/>
          </ac:grpSpMkLst>
        </pc:grpChg>
        <pc:picChg chg="add mod">
          <ac:chgData name="Joel Granholm" userId="cb253810-e137-4891-9e25-e12f364e665a" providerId="ADAL" clId="{9A4EE03E-7129-47F7-90AB-4C23F87585C1}" dt="2024-08-28T09:38:09.325" v="29" actId="1076"/>
          <ac:picMkLst>
            <pc:docMk/>
            <pc:sldMk cId="1932085325" sldId="267"/>
            <ac:picMk id="9" creationId="{BA1764CF-9A1D-630F-DC76-CADF97C5A229}"/>
          </ac:picMkLst>
        </pc:picChg>
      </pc:sldChg>
      <pc:sldChg chg="modSp add mod">
        <pc:chgData name="Joel Granholm" userId="cb253810-e137-4891-9e25-e12f364e665a" providerId="ADAL" clId="{9A4EE03E-7129-47F7-90AB-4C23F87585C1}" dt="2024-08-28T09:45:35.409" v="148" actId="255"/>
        <pc:sldMkLst>
          <pc:docMk/>
          <pc:sldMk cId="1457247557" sldId="268"/>
        </pc:sldMkLst>
        <pc:spChg chg="mod">
          <ac:chgData name="Joel Granholm" userId="cb253810-e137-4891-9e25-e12f364e665a" providerId="ADAL" clId="{9A4EE03E-7129-47F7-90AB-4C23F87585C1}" dt="2024-08-28T09:45:35.409" v="148" actId="255"/>
          <ac:spMkLst>
            <pc:docMk/>
            <pc:sldMk cId="1457247557" sldId="268"/>
            <ac:spMk id="16" creationId="{4416A1DF-ED49-0C22-169F-6F602AB50E1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370DE-018F-4C66-A7A2-788BBF55E6E1}" type="datetimeFigureOut">
              <a:rPr lang="en-FI" smtClean="0"/>
              <a:t>08/28/2024</a:t>
            </a:fld>
            <a:endParaRPr lang="en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D25B3-6C44-4C3B-A421-2D69D527843F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92318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61381-8ED4-5AB8-6AA6-FF5227F522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D7AA66-406D-FF52-920B-5BEE857376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93EC5-FC8F-2335-9B36-4C144AB66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DD2E-D2A9-45EF-9054-8F6A1C8F4F56}" type="datetimeFigureOut">
              <a:rPr lang="en-FI" smtClean="0"/>
              <a:t>08/28/2024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2EF8E-4B9B-7DCC-33E4-45842F5AC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79C85-7068-54D0-ADAE-D0EA8127D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7D3B9-B5EC-4284-A729-25DDBD4B3A2B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06997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88403-6019-008C-552D-9370C719A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EACD66-5A85-36D0-C536-F968826963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A6AD7E-9E73-1840-F0E9-90789B8ED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DD2E-D2A9-45EF-9054-8F6A1C8F4F56}" type="datetimeFigureOut">
              <a:rPr lang="en-FI" smtClean="0"/>
              <a:t>08/28/2024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A245CB-668F-F880-21A6-E5BB4C76D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14146-63A1-AD60-A95C-C241788CC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7D3B9-B5EC-4284-A729-25DDBD4B3A2B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71065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AB5EC8-9761-C7AD-BC42-A508DACF24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3ED8D8-5059-190B-FCF7-29BD77E379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A1BA81-B986-D749-C2F1-76609446E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DD2E-D2A9-45EF-9054-8F6A1C8F4F56}" type="datetimeFigureOut">
              <a:rPr lang="en-FI" smtClean="0"/>
              <a:t>08/28/2024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E9C2EA-1B99-F1BB-D8BE-F5C0D8D07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6B6BB-E42A-8E74-CBF9-F5E808EE1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7D3B9-B5EC-4284-A729-25DDBD4B3A2B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57471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83B28-CDC1-2C0E-747A-50B80E3F3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54951-7260-AAA5-7073-7208C63EA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4A103-F278-6981-A429-C289C8883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DD2E-D2A9-45EF-9054-8F6A1C8F4F56}" type="datetimeFigureOut">
              <a:rPr lang="en-FI" smtClean="0"/>
              <a:t>08/28/2024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BCB3B-01B4-7238-0F59-1B6E1814F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C276CC-CC27-5428-7034-61D5C31AC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7D3B9-B5EC-4284-A729-25DDBD4B3A2B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830086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B9203-C826-0E68-BF3B-61D8E9646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E23B5B-C8DB-70C1-F827-F25C1108EF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5147D-F59D-65D3-7491-190CECA02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DD2E-D2A9-45EF-9054-8F6A1C8F4F56}" type="datetimeFigureOut">
              <a:rPr lang="en-FI" smtClean="0"/>
              <a:t>08/28/2024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8DA5CA-6C91-4E06-5C37-6BAB92BD3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58C74-9376-E48C-B782-A0CBC0441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7D3B9-B5EC-4284-A729-25DDBD4B3A2B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259597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340AC-C9E5-F807-A963-258AF416C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258D7-D91B-4295-8A59-E37F779724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D60BAC-0DA8-C931-E014-7BB91909C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E8EE67-F8CC-9606-913D-9B1E4731D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DD2E-D2A9-45EF-9054-8F6A1C8F4F56}" type="datetimeFigureOut">
              <a:rPr lang="en-FI" smtClean="0"/>
              <a:t>08/28/2024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E0B16C-18DD-9102-AE86-B4DC83978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363934-A996-42AC-1602-0AC25A3B1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7D3B9-B5EC-4284-A729-25DDBD4B3A2B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764613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DE601-1A72-3E7F-0415-B465740CC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2E6FF1-D752-6542-64F3-ADC23AE10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CBFA23-A08E-DF5B-4CF5-3247AFDEA0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39BD90-EE88-31D4-60A9-78F75BE5C7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84D86D-6566-B15A-E58F-B9F5E1C8AA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FFD9E-45E2-E99F-3AB2-74D77F4BE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DD2E-D2A9-45EF-9054-8F6A1C8F4F56}" type="datetimeFigureOut">
              <a:rPr lang="en-FI" smtClean="0"/>
              <a:t>08/28/2024</a:t>
            </a:fld>
            <a:endParaRPr lang="en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68CAC5-A4C3-7DBC-F25F-6F47059B6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1A827D-9C08-A940-46E9-B139B838B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7D3B9-B5EC-4284-A729-25DDBD4B3A2B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811475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29CD0-C2E0-E3FE-405A-1A8760FE8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4A8683-E1C8-81B3-A521-B023530BD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DD2E-D2A9-45EF-9054-8F6A1C8F4F56}" type="datetimeFigureOut">
              <a:rPr lang="en-FI" smtClean="0"/>
              <a:t>08/28/2024</a:t>
            </a:fld>
            <a:endParaRPr 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B118FD-9BFB-15C9-0114-E9A58BF4D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8C28A3-7946-7D72-EF51-71B638CF2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7D3B9-B5EC-4284-A729-25DDBD4B3A2B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971232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CBC623-D403-9BD8-2C87-16A44CCAF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DD2E-D2A9-45EF-9054-8F6A1C8F4F56}" type="datetimeFigureOut">
              <a:rPr lang="en-FI" smtClean="0"/>
              <a:t>08/28/2024</a:t>
            </a:fld>
            <a:endParaRPr lang="en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0FBBF3-5159-2DD0-0CFC-1DA1CA569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A7434C-1E0B-CE36-F376-8ABC9F3B0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7D3B9-B5EC-4284-A729-25DDBD4B3A2B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596465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FF858-C636-BA89-6467-D472B6122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A2D30-FED8-13B4-C4C0-62B9277FA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910EA9-CC3A-87CB-C25B-315A0E6138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C80DBB-C394-7B72-668A-B8410E0E2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DD2E-D2A9-45EF-9054-8F6A1C8F4F56}" type="datetimeFigureOut">
              <a:rPr lang="en-FI" smtClean="0"/>
              <a:t>08/28/2024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DA5FF2-C0A3-13B7-FB6A-9E334CCDE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0168E7-C09A-B201-01AD-AC562D64A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7D3B9-B5EC-4284-A729-25DDBD4B3A2B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29953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721FE-1F71-8448-FEA7-8D9920A1D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5249C9-28E6-49BD-95BC-D90F297F44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EFDACB-5AF3-F67D-EEC7-0125A5E10A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DEC911-96CD-9096-5137-0C6E50C09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DD2E-D2A9-45EF-9054-8F6A1C8F4F56}" type="datetimeFigureOut">
              <a:rPr lang="en-FI" smtClean="0"/>
              <a:t>08/28/2024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B577CF-36F1-86DE-CD72-02F5DEC44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3D6F79-56F2-0094-B34E-D69761840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7D3B9-B5EC-4284-A729-25DDBD4B3A2B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34760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38880-D6C5-B7D5-D679-C4A95A2B2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481FAD-6305-CDC8-D2BA-A559CABD2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F3365-9174-0AA8-D91A-E8DB0D5662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B6EDD2E-D2A9-45EF-9054-8F6A1C8F4F56}" type="datetimeFigureOut">
              <a:rPr lang="en-FI" smtClean="0"/>
              <a:t>08/28/2024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EB2FE-4B68-1217-2A85-C37028AEDB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706C2-8C1B-DD95-5F92-E43B7E2DA0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067D3B9-B5EC-4284-A729-25DDBD4B3A2B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646178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derrubrik 6">
            <a:extLst>
              <a:ext uri="{FF2B5EF4-FFF2-40B4-BE49-F238E27FC236}">
                <a16:creationId xmlns:a16="http://schemas.microsoft.com/office/drawing/2014/main" id="{24BEAB1E-D299-B9F6-C7B1-93C482BBAA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FI" sz="3200" dirty="0"/>
              <a:t>Momsändringen 1.9.2024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BA1764CF-9A1D-630F-DC76-CADF97C5A2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728" y="661698"/>
            <a:ext cx="6918036" cy="2594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085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E2FD15BC-6848-0EFD-572A-08A621CBE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Kontinuerlig prestation</a:t>
            </a:r>
          </a:p>
        </p:txBody>
      </p:sp>
      <p:pic>
        <p:nvPicPr>
          <p:cNvPr id="14" name="Content Placeholder 13" descr="A logo with a point and a green logo&#10;&#10;Description automatically generated with medium confidence">
            <a:extLst>
              <a:ext uri="{FF2B5EF4-FFF2-40B4-BE49-F238E27FC236}">
                <a16:creationId xmlns:a16="http://schemas.microsoft.com/office/drawing/2014/main" id="{A70AA15E-F189-F85E-7BE7-BAD49C202F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2000" y="5778000"/>
            <a:ext cx="2880000" cy="1080000"/>
          </a:xfrm>
        </p:spPr>
      </p:pic>
      <p:sp>
        <p:nvSpPr>
          <p:cNvPr id="16" name="Title 10">
            <a:extLst>
              <a:ext uri="{FF2B5EF4-FFF2-40B4-BE49-F238E27FC236}">
                <a16:creationId xmlns:a16="http://schemas.microsoft.com/office/drawing/2014/main" id="{4416A1DF-ED49-0C22-169F-6F602AB50E13}"/>
              </a:ext>
            </a:extLst>
          </p:cNvPr>
          <p:cNvSpPr txBox="1">
            <a:spLocks/>
          </p:cNvSpPr>
          <p:nvPr/>
        </p:nvSpPr>
        <p:spPr>
          <a:xfrm>
            <a:off x="838200" y="1431925"/>
            <a:ext cx="10515600" cy="45783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endParaRPr lang="sv-SE" sz="1800" b="1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b="1" dirty="0">
                <a:latin typeface="+mn-lt"/>
              </a:rPr>
              <a:t>Avser situationer där vederlaget baserar sig på att tiden förflyter</a:t>
            </a:r>
          </a:p>
          <a:p>
            <a:r>
              <a:rPr lang="sv-SE" sz="1800" b="1" dirty="0">
                <a:latin typeface="+mn-lt"/>
              </a:rPr>
              <a:t>	</a:t>
            </a:r>
            <a:r>
              <a:rPr lang="sv-SE" sz="1800" dirty="0">
                <a:latin typeface="+mn-lt"/>
              </a:rPr>
              <a:t>T.ex. hyror, leasing, överlåtelse av IT-program</a:t>
            </a:r>
          </a:p>
          <a:p>
            <a:endParaRPr lang="sv-SE" sz="18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b="1" dirty="0">
                <a:latin typeface="+mn-lt"/>
              </a:rPr>
              <a:t>Skattesatsen bestäms enligt redovisningsperiodens slutdag</a:t>
            </a:r>
          </a:p>
          <a:p>
            <a:r>
              <a:rPr lang="sv-SE" sz="1800" b="1" dirty="0">
                <a:latin typeface="+mn-lt"/>
              </a:rPr>
              <a:t>	</a:t>
            </a:r>
            <a:r>
              <a:rPr lang="sv-SE" sz="1800" dirty="0">
                <a:latin typeface="+mn-lt"/>
              </a:rPr>
              <a:t>T.ex. en hyra som betalas kvartalsvis för perioden juli-september så bestäms momsen för hela 	perioden enligt slutdagen i september -&gt; 25,5 % moms på hela perioden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" b="1" dirty="0">
                <a:latin typeface="+mn-lt"/>
              </a:rPr>
              <a:t> </a:t>
            </a:r>
          </a:p>
          <a:p>
            <a:endParaRPr lang="sv-SE" sz="1800" b="1" dirty="0">
              <a:latin typeface="+mn-lt"/>
              <a:sym typeface="Wingdings" panose="05000000000000000000" pitchFamily="2" charset="2"/>
            </a:endParaRPr>
          </a:p>
          <a:p>
            <a:pPr marL="361950" indent="-361950"/>
            <a:r>
              <a:rPr lang="sv-SE" sz="1800" dirty="0">
                <a:latin typeface="+mn-lt"/>
                <a:sym typeface="Wingdings" panose="05000000000000000000" pitchFamily="2" charset="2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05671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E2FD15BC-6848-0EFD-572A-08A621CBE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Att tänka på</a:t>
            </a:r>
          </a:p>
        </p:txBody>
      </p:sp>
      <p:pic>
        <p:nvPicPr>
          <p:cNvPr id="14" name="Content Placeholder 13" descr="A logo with a point and a green logo&#10;&#10;Description automatically generated with medium confidence">
            <a:extLst>
              <a:ext uri="{FF2B5EF4-FFF2-40B4-BE49-F238E27FC236}">
                <a16:creationId xmlns:a16="http://schemas.microsoft.com/office/drawing/2014/main" id="{A70AA15E-F189-F85E-7BE7-BAD49C202F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2000" y="5778000"/>
            <a:ext cx="2880000" cy="1080000"/>
          </a:xfrm>
        </p:spPr>
      </p:pic>
      <p:sp>
        <p:nvSpPr>
          <p:cNvPr id="16" name="Title 10">
            <a:extLst>
              <a:ext uri="{FF2B5EF4-FFF2-40B4-BE49-F238E27FC236}">
                <a16:creationId xmlns:a16="http://schemas.microsoft.com/office/drawing/2014/main" id="{4416A1DF-ED49-0C22-169F-6F602AB50E13}"/>
              </a:ext>
            </a:extLst>
          </p:cNvPr>
          <p:cNvSpPr txBox="1">
            <a:spLocks/>
          </p:cNvSpPr>
          <p:nvPr/>
        </p:nvSpPr>
        <p:spPr>
          <a:xfrm>
            <a:off x="838200" y="1431925"/>
            <a:ext cx="10515600" cy="45783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Tx/>
              <a:buChar char="-"/>
            </a:pPr>
            <a:endParaRPr lang="sv-SE" sz="18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>
                <a:latin typeface="+mn-lt"/>
              </a:rPr>
              <a:t>Vi rekommenderar att momshöjningen överförs till försäljningspriset</a:t>
            </a:r>
          </a:p>
          <a:p>
            <a:r>
              <a:rPr lang="sv-SE" sz="1800" dirty="0">
                <a:latin typeface="+mn-lt"/>
              </a:rPr>
              <a:t>	T.ex. ett företags försäljning är 100.000 / år och vinst 30.000 / år</a:t>
            </a:r>
          </a:p>
          <a:p>
            <a:r>
              <a:rPr lang="sv-SE" sz="1800" dirty="0">
                <a:latin typeface="+mn-lt"/>
              </a:rPr>
              <a:t>	om momshöjningen inte beaktas i försäljningspriset sjunker vinsten till 28.800 / år </a:t>
            </a:r>
          </a:p>
          <a:p>
            <a:pPr marL="342900" indent="-342900">
              <a:buFontTx/>
              <a:buChar char="-"/>
            </a:pPr>
            <a:endParaRPr lang="sv-SE" sz="1800" dirty="0">
              <a:latin typeface="+mn-lt"/>
            </a:endParaRPr>
          </a:p>
          <a:p>
            <a:pPr marL="342900" indent="-342900">
              <a:buFontTx/>
              <a:buChar char="-"/>
            </a:pPr>
            <a:r>
              <a:rPr lang="sv-SE" sz="1800" dirty="0">
                <a:latin typeface="+mn-lt"/>
              </a:rPr>
              <a:t>Avtal och offerters formuleringar</a:t>
            </a:r>
          </a:p>
          <a:p>
            <a:r>
              <a:rPr lang="sv-SE" sz="1800" dirty="0">
                <a:latin typeface="+mn-lt"/>
              </a:rPr>
              <a:t>	Gällande mervärdesskatt adderas till priset</a:t>
            </a:r>
          </a:p>
          <a:p>
            <a:r>
              <a:rPr lang="sv-SE" sz="1800" dirty="0">
                <a:latin typeface="+mn-lt"/>
              </a:rPr>
              <a:t> </a:t>
            </a:r>
          </a:p>
          <a:p>
            <a:pPr marL="342900" indent="-342900">
              <a:buFontTx/>
              <a:buChar char="-"/>
            </a:pPr>
            <a:r>
              <a:rPr lang="sv-SE" sz="1800" dirty="0">
                <a:latin typeface="+mn-lt"/>
              </a:rPr>
              <a:t>Extra uppmärksamhet vid ”halvfärdiga” tjänster som fakturerats inom augusti</a:t>
            </a:r>
          </a:p>
          <a:p>
            <a:endParaRPr lang="sv-SE" sz="1800" dirty="0">
              <a:latin typeface="+mn-lt"/>
            </a:endParaRPr>
          </a:p>
          <a:p>
            <a:pPr marL="342900" indent="-342900">
              <a:buFontTx/>
              <a:buChar char="-"/>
            </a:pPr>
            <a:r>
              <a:rPr lang="sv-SE" sz="1800" dirty="0">
                <a:latin typeface="+mn-lt"/>
              </a:rPr>
              <a:t>Uppdatera kassasystem, faktureringsprogram etc.</a:t>
            </a:r>
          </a:p>
          <a:p>
            <a:pPr marL="342900" indent="-342900">
              <a:buFontTx/>
              <a:buChar char="-"/>
            </a:pPr>
            <a:endParaRPr lang="sv-SE" sz="1800" dirty="0">
              <a:latin typeface="+mn-lt"/>
            </a:endParaRPr>
          </a:p>
          <a:p>
            <a:pPr marL="342900" indent="-342900">
              <a:buFontTx/>
              <a:buChar char="-"/>
            </a:pPr>
            <a:r>
              <a:rPr lang="sv-SE" sz="1800" dirty="0">
                <a:latin typeface="+mn-lt"/>
              </a:rPr>
              <a:t>Att rätt skattesats används är ALLTID säljarens ansvar</a:t>
            </a:r>
          </a:p>
          <a:p>
            <a:r>
              <a:rPr lang="sv-SE" sz="1800" dirty="0">
                <a:latin typeface="+mn-lt"/>
              </a:rPr>
              <a:t>	vid försäljning mellan företag är köparen också skyldig att kontrollera skattesatsen</a:t>
            </a:r>
            <a:endParaRPr lang="sv-SE" sz="100" dirty="0">
              <a:latin typeface="+mn-lt"/>
            </a:endParaRPr>
          </a:p>
          <a:p>
            <a:pPr lvl="1"/>
            <a:endParaRPr lang="sv-SE" sz="100" dirty="0">
              <a:latin typeface="+mn-lt"/>
            </a:endParaRPr>
          </a:p>
          <a:p>
            <a:pPr marL="342900" indent="-342900">
              <a:buFontTx/>
              <a:buChar char="-"/>
            </a:pPr>
            <a:endParaRPr lang="sv-SE" sz="1800" dirty="0">
              <a:latin typeface="+mn-lt"/>
            </a:endParaRPr>
          </a:p>
          <a:p>
            <a:pPr marL="342900" indent="-342900">
              <a:buFontTx/>
              <a:buChar char="-"/>
            </a:pPr>
            <a:r>
              <a:rPr lang="sv-SE" sz="1800" dirty="0">
                <a:latin typeface="+mn-lt"/>
              </a:rPr>
              <a:t>Skriv leveransdatum/när arbetet utfört på fakturan</a:t>
            </a:r>
          </a:p>
          <a:p>
            <a:pPr marL="342900" indent="-342900">
              <a:buFontTx/>
              <a:buChar char="-"/>
            </a:pPr>
            <a:endParaRPr lang="sv-SE" sz="1800" dirty="0">
              <a:latin typeface="+mn-lt"/>
            </a:endParaRPr>
          </a:p>
          <a:p>
            <a:pPr marL="342900" indent="-342900">
              <a:buFontTx/>
              <a:buChar char="-"/>
            </a:pPr>
            <a:endParaRPr lang="sv-SE" sz="1800" dirty="0">
              <a:latin typeface="+mn-lt"/>
            </a:endParaRPr>
          </a:p>
          <a:p>
            <a:pPr marL="342900" indent="-342900">
              <a:buFontTx/>
              <a:buChar char="-"/>
            </a:pPr>
            <a:endParaRPr lang="sv-SE" sz="1800" dirty="0">
              <a:latin typeface="+mn-lt"/>
            </a:endParaRPr>
          </a:p>
          <a:p>
            <a:pPr marL="342900" indent="-342900">
              <a:buFontTx/>
              <a:buChar char="-"/>
            </a:pPr>
            <a:endParaRPr lang="en-FI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46279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E2FD15BC-6848-0EFD-572A-08A621CBE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Ändringar i momsen från 1.9.2024</a:t>
            </a:r>
          </a:p>
        </p:txBody>
      </p:sp>
      <p:pic>
        <p:nvPicPr>
          <p:cNvPr id="14" name="Content Placeholder 13" descr="A logo with a point and a green logo&#10;&#10;Description automatically generated with medium confidence">
            <a:extLst>
              <a:ext uri="{FF2B5EF4-FFF2-40B4-BE49-F238E27FC236}">
                <a16:creationId xmlns:a16="http://schemas.microsoft.com/office/drawing/2014/main" id="{A70AA15E-F189-F85E-7BE7-BAD49C202F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2000" y="5778000"/>
            <a:ext cx="2880000" cy="1080000"/>
          </a:xfrm>
        </p:spPr>
      </p:pic>
      <p:sp>
        <p:nvSpPr>
          <p:cNvPr id="16" name="Title 10">
            <a:extLst>
              <a:ext uri="{FF2B5EF4-FFF2-40B4-BE49-F238E27FC236}">
                <a16:creationId xmlns:a16="http://schemas.microsoft.com/office/drawing/2014/main" id="{4416A1DF-ED49-0C22-169F-6F602AB50E13}"/>
              </a:ext>
            </a:extLst>
          </p:cNvPr>
          <p:cNvSpPr txBox="1">
            <a:spLocks/>
          </p:cNvSpPr>
          <p:nvPr/>
        </p:nvSpPr>
        <p:spPr>
          <a:xfrm>
            <a:off x="838200" y="1431924"/>
            <a:ext cx="10515600" cy="486829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Tx/>
              <a:buChar char="-"/>
            </a:pPr>
            <a:endParaRPr lang="sv-SE" sz="1800" b="1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>
                <a:latin typeface="+mn-lt"/>
              </a:rPr>
              <a:t>Den allmänna momssatsen stiger från 24 % till 25,5 % från 1.9.2024</a:t>
            </a:r>
          </a:p>
          <a:p>
            <a:endParaRPr lang="sv-SE" sz="1800" b="1" dirty="0">
              <a:latin typeface="+mn-lt"/>
            </a:endParaRPr>
          </a:p>
          <a:p>
            <a:endParaRPr lang="sv-SE" sz="1800" b="1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b="1" dirty="0">
                <a:latin typeface="+mn-lt"/>
              </a:rPr>
              <a:t>Påverkar i detta skede INTE varor och tjänster med nedsatt skattesats (14 % och 10 %)</a:t>
            </a:r>
          </a:p>
          <a:p>
            <a:endParaRPr lang="sv-SE" sz="1800" b="1" dirty="0">
              <a:latin typeface="+mn-lt"/>
            </a:endParaRPr>
          </a:p>
          <a:p>
            <a:endParaRPr lang="sv-SE" sz="1800" b="1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b="1" dirty="0">
                <a:latin typeface="+mn-lt"/>
              </a:rPr>
              <a:t>På kommande från 1.1.2025:</a:t>
            </a:r>
          </a:p>
          <a:p>
            <a:r>
              <a:rPr lang="sv-SE" sz="1800" dirty="0">
                <a:latin typeface="+mn-lt"/>
                <a:sym typeface="Wingdings" panose="05000000000000000000" pitchFamily="2" charset="2"/>
              </a:rPr>
              <a:t>	 varor och tjänster med 10 % skattesats flyttas till 14 % skattesats</a:t>
            </a:r>
          </a:p>
          <a:p>
            <a:r>
              <a:rPr lang="sv-SE" sz="1800" dirty="0">
                <a:latin typeface="+mn-lt"/>
                <a:sym typeface="Wingdings" panose="05000000000000000000" pitchFamily="2" charset="2"/>
              </a:rPr>
              <a:t>	 förhöjning av skattesatsen för sötsaker och choklad från 14 % till 25,5 %</a:t>
            </a:r>
          </a:p>
          <a:p>
            <a:r>
              <a:rPr lang="sv-SE" sz="1800" dirty="0">
                <a:latin typeface="+mn-lt"/>
                <a:sym typeface="Wingdings" panose="05000000000000000000" pitchFamily="2" charset="2"/>
              </a:rPr>
              <a:t>	 momslättnaden försvinner, momsgränsen stiger till 20.000 euro / år</a:t>
            </a:r>
          </a:p>
          <a:p>
            <a:endParaRPr lang="sv-SE" sz="1800" dirty="0">
              <a:latin typeface="+mn-lt"/>
              <a:sym typeface="Wingdings" panose="05000000000000000000" pitchFamily="2" charset="2"/>
            </a:endParaRPr>
          </a:p>
          <a:p>
            <a:pPr marL="361950" indent="-361950"/>
            <a:endParaRPr lang="sv-SE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28978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E2FD15BC-6848-0EFD-572A-08A621CBE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Ändringar i momsen från 1.9.2024</a:t>
            </a:r>
          </a:p>
        </p:txBody>
      </p:sp>
      <p:pic>
        <p:nvPicPr>
          <p:cNvPr id="14" name="Content Placeholder 13" descr="A logo with a point and a green logo&#10;&#10;Description automatically generated with medium confidence">
            <a:extLst>
              <a:ext uri="{FF2B5EF4-FFF2-40B4-BE49-F238E27FC236}">
                <a16:creationId xmlns:a16="http://schemas.microsoft.com/office/drawing/2014/main" id="{A70AA15E-F189-F85E-7BE7-BAD49C202F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2000" y="5778000"/>
            <a:ext cx="2880000" cy="1080000"/>
          </a:xfrm>
        </p:spPr>
      </p:pic>
      <p:sp>
        <p:nvSpPr>
          <p:cNvPr id="16" name="Title 10">
            <a:extLst>
              <a:ext uri="{FF2B5EF4-FFF2-40B4-BE49-F238E27FC236}">
                <a16:creationId xmlns:a16="http://schemas.microsoft.com/office/drawing/2014/main" id="{4416A1DF-ED49-0C22-169F-6F602AB50E13}"/>
              </a:ext>
            </a:extLst>
          </p:cNvPr>
          <p:cNvSpPr txBox="1">
            <a:spLocks/>
          </p:cNvSpPr>
          <p:nvPr/>
        </p:nvSpPr>
        <p:spPr>
          <a:xfrm>
            <a:off x="838200" y="1431924"/>
            <a:ext cx="10515600" cy="486829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 sz="1800" dirty="0">
              <a:latin typeface="+mn-lt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>
                <a:latin typeface="+mn-lt"/>
                <a:sym typeface="Wingdings" panose="05000000000000000000" pitchFamily="2" charset="2"/>
              </a:rPr>
              <a:t>I praktiken kommer vi att behöva tillämpa 24 % / 25,5 % parallellt i många situationer också efter 1.9</a:t>
            </a:r>
          </a:p>
          <a:p>
            <a:endParaRPr lang="sv-SE" sz="1800" b="1" dirty="0">
              <a:latin typeface="+mn-lt"/>
              <a:sym typeface="Wingdings" panose="05000000000000000000" pitchFamily="2" charset="2"/>
            </a:endParaRPr>
          </a:p>
          <a:p>
            <a:endParaRPr lang="sv-SE" sz="1800" b="1" dirty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00" b="1" dirty="0" err="1">
                <a:latin typeface="+mn-lt"/>
              </a:rPr>
              <a:t>bhfc</a:t>
            </a:r>
            <a:endParaRPr lang="sv-SE" b="1" dirty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v-SE" sz="100" b="1" dirty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v-SE" sz="100" b="1" dirty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v-SE" sz="100" b="1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b="1" dirty="0">
                <a:latin typeface="+mn-lt"/>
              </a:rPr>
              <a:t>För att kunna fastställa rätt momssats behöver vi känna till:</a:t>
            </a:r>
          </a:p>
          <a:p>
            <a:r>
              <a:rPr lang="sv-SE" sz="1800" b="1" dirty="0">
                <a:latin typeface="+mn-lt"/>
              </a:rPr>
              <a:t>	</a:t>
            </a:r>
            <a:r>
              <a:rPr lang="sv-SE" sz="1800" dirty="0">
                <a:latin typeface="+mn-lt"/>
              </a:rPr>
              <a:t>Säljer vi vara eller tjänst?</a:t>
            </a:r>
          </a:p>
          <a:p>
            <a:r>
              <a:rPr lang="sv-SE" sz="1800" b="1" dirty="0">
                <a:latin typeface="+mn-lt"/>
              </a:rPr>
              <a:t>	</a:t>
            </a:r>
            <a:r>
              <a:rPr lang="sv-SE" sz="1800" dirty="0">
                <a:latin typeface="+mn-lt"/>
              </a:rPr>
              <a:t>Leveranstidpunkt?</a:t>
            </a:r>
          </a:p>
          <a:p>
            <a:r>
              <a:rPr lang="sv-SE" sz="1800" dirty="0">
                <a:latin typeface="+mn-lt"/>
              </a:rPr>
              <a:t>	Vem ansvarar för transporten?</a:t>
            </a:r>
          </a:p>
          <a:p>
            <a:r>
              <a:rPr lang="sv-SE" sz="1800" dirty="0">
                <a:latin typeface="+mn-lt"/>
              </a:rPr>
              <a:t>	Vilken typ av tjänst? (kontinuerlig karaktär, kontinuerlig prestation)</a:t>
            </a:r>
          </a:p>
          <a:p>
            <a:r>
              <a:rPr lang="sv-SE" sz="1800" dirty="0">
                <a:latin typeface="+mn-lt"/>
              </a:rPr>
              <a:t>	Utförande/överlåtelsetidpunkt för en tjänst?</a:t>
            </a:r>
          </a:p>
          <a:p>
            <a:r>
              <a:rPr lang="sv-SE" sz="1800" dirty="0">
                <a:latin typeface="+mn-lt"/>
              </a:rPr>
              <a:t>	Förskottsbetalningar?</a:t>
            </a:r>
            <a:endParaRPr lang="sv-SE" dirty="0">
              <a:latin typeface="+mn-lt"/>
            </a:endParaRPr>
          </a:p>
          <a:p>
            <a:pPr marL="361950" indent="-361950"/>
            <a:endParaRPr lang="sv-SE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7247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E2FD15BC-6848-0EFD-572A-08A621CBE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Varuförsäljning</a:t>
            </a:r>
          </a:p>
        </p:txBody>
      </p:sp>
      <p:pic>
        <p:nvPicPr>
          <p:cNvPr id="14" name="Content Placeholder 13" descr="A logo with a point and a green logo&#10;&#10;Description automatically generated with medium confidence">
            <a:extLst>
              <a:ext uri="{FF2B5EF4-FFF2-40B4-BE49-F238E27FC236}">
                <a16:creationId xmlns:a16="http://schemas.microsoft.com/office/drawing/2014/main" id="{A70AA15E-F189-F85E-7BE7-BAD49C202F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2000" y="5778000"/>
            <a:ext cx="2880000" cy="1080000"/>
          </a:xfrm>
        </p:spPr>
      </p:pic>
      <p:sp>
        <p:nvSpPr>
          <p:cNvPr id="16" name="Title 10">
            <a:extLst>
              <a:ext uri="{FF2B5EF4-FFF2-40B4-BE49-F238E27FC236}">
                <a16:creationId xmlns:a16="http://schemas.microsoft.com/office/drawing/2014/main" id="{4416A1DF-ED49-0C22-169F-6F602AB50E13}"/>
              </a:ext>
            </a:extLst>
          </p:cNvPr>
          <p:cNvSpPr txBox="1">
            <a:spLocks/>
          </p:cNvSpPr>
          <p:nvPr/>
        </p:nvSpPr>
        <p:spPr>
          <a:xfrm>
            <a:off x="838200" y="1431925"/>
            <a:ext cx="10515600" cy="45783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Tx/>
              <a:buChar char="-"/>
            </a:pPr>
            <a:endParaRPr lang="sv-SE" sz="1800" b="1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b="1" dirty="0">
                <a:latin typeface="+mn-lt"/>
              </a:rPr>
              <a:t>Tidpunkten när varan levereras till kunden fastställer momsen:</a:t>
            </a:r>
          </a:p>
          <a:p>
            <a:pPr marL="361950" indent="-361950"/>
            <a:r>
              <a:rPr lang="sv-SE" sz="1800" b="1" dirty="0">
                <a:latin typeface="+mn-lt"/>
                <a:sym typeface="Wingdings" panose="05000000000000000000" pitchFamily="2" charset="2"/>
              </a:rPr>
              <a:t>		</a:t>
            </a:r>
            <a:r>
              <a:rPr lang="sv-SE" sz="1800" dirty="0">
                <a:latin typeface="+mn-lt"/>
                <a:sym typeface="Wingdings" panose="05000000000000000000" pitchFamily="2" charset="2"/>
              </a:rPr>
              <a:t>Levererats/överlåtits till kunden före 1.9 -&gt; 24%</a:t>
            </a:r>
          </a:p>
          <a:p>
            <a:pPr marL="361950" indent="-361950"/>
            <a:r>
              <a:rPr lang="sv-SE" sz="1800" dirty="0">
                <a:latin typeface="+mn-lt"/>
                <a:sym typeface="Wingdings" panose="05000000000000000000" pitchFamily="2" charset="2"/>
              </a:rPr>
              <a:t>		Levererats/överlåtits till kunden efter 1.9 -&gt; 25,5%</a:t>
            </a:r>
          </a:p>
          <a:p>
            <a:pPr marL="361950" indent="-361950"/>
            <a:endParaRPr lang="sv-SE" sz="1800" dirty="0">
              <a:latin typeface="+mn-lt"/>
              <a:sym typeface="Wingdings" panose="05000000000000000000" pitchFamily="2" charset="2"/>
            </a:endParaRPr>
          </a:p>
          <a:p>
            <a:pPr marL="361950" indent="-361950"/>
            <a:r>
              <a:rPr lang="sv-SE" sz="1800" dirty="0">
                <a:latin typeface="+mn-lt"/>
                <a:sym typeface="Wingdings" panose="05000000000000000000" pitchFamily="2" charset="2"/>
              </a:rPr>
              <a:t>		  Fakturadatum, beställningsdatum, avtalsdatum etc. spelar alltså INGEN roll</a:t>
            </a:r>
          </a:p>
          <a:p>
            <a:pPr marL="361950" indent="-361950"/>
            <a:endParaRPr lang="sv-SE" sz="1800" dirty="0">
              <a:latin typeface="+mn-lt"/>
              <a:sym typeface="Wingdings" panose="05000000000000000000" pitchFamily="2" charset="2"/>
            </a:endParaRPr>
          </a:p>
          <a:p>
            <a:pPr marL="361950" indent="-361950">
              <a:buFont typeface="Arial" panose="020B0604020202020204" pitchFamily="34" charset="0"/>
              <a:buChar char="•"/>
            </a:pPr>
            <a:r>
              <a:rPr lang="sv-SE" sz="1800" b="1" dirty="0">
                <a:latin typeface="+mn-lt"/>
              </a:rPr>
              <a:t>Rekommenderas om möjligt att fakturera alla augusti leveranser inom augusti</a:t>
            </a:r>
          </a:p>
          <a:p>
            <a:pPr marL="361950" indent="-361950">
              <a:buFont typeface="Arial" panose="020B0604020202020204" pitchFamily="34" charset="0"/>
              <a:buChar char="•"/>
            </a:pPr>
            <a:endParaRPr lang="sv-SE" sz="1800" b="1" dirty="0">
              <a:latin typeface="+mn-lt"/>
            </a:endParaRPr>
          </a:p>
          <a:p>
            <a:pPr marL="361950" indent="-361950">
              <a:buFont typeface="Arial" panose="020B0604020202020204" pitchFamily="34" charset="0"/>
              <a:buChar char="•"/>
            </a:pPr>
            <a:r>
              <a:rPr lang="sv-SE" sz="1800" b="1" dirty="0">
                <a:latin typeface="+mn-lt"/>
              </a:rPr>
              <a:t>Också vid avbetalningsköp är det leveranstidpunkten som fastställer momsen</a:t>
            </a:r>
          </a:p>
          <a:p>
            <a:pPr marL="361950" indent="-361950">
              <a:buFont typeface="Arial" panose="020B0604020202020204" pitchFamily="34" charset="0"/>
              <a:buChar char="•"/>
            </a:pPr>
            <a:endParaRPr lang="sv-SE" sz="1800" b="1" dirty="0">
              <a:latin typeface="+mn-lt"/>
            </a:endParaRPr>
          </a:p>
          <a:p>
            <a:pPr marL="361950" indent="-361950">
              <a:buFont typeface="Arial" panose="020B0604020202020204" pitchFamily="34" charset="0"/>
              <a:buChar char="•"/>
            </a:pPr>
            <a:r>
              <a:rPr lang="sv-SE" sz="1800" b="1" dirty="0">
                <a:latin typeface="+mn-lt"/>
              </a:rPr>
              <a:t>Med leverans avses att överlåta varan till köparens förfogande</a:t>
            </a:r>
          </a:p>
          <a:p>
            <a:r>
              <a:rPr lang="sv-SE" sz="1800" b="1" dirty="0">
                <a:latin typeface="+mn-lt"/>
              </a:rPr>
              <a:t>	</a:t>
            </a:r>
            <a:r>
              <a:rPr lang="sv-SE" sz="1800" dirty="0">
                <a:latin typeface="+mn-lt"/>
              </a:rPr>
              <a:t>Vid långvarig leverans, (t.ex. maskin levereras installerad) anses varan överlåten när kunden 	godkänt varan som mottagen</a:t>
            </a:r>
            <a:endParaRPr lang="sv-SE" sz="100" dirty="0">
              <a:latin typeface="+mn-lt"/>
            </a:endParaRPr>
          </a:p>
          <a:p>
            <a:endParaRPr lang="sv-SE" sz="1800" b="1" dirty="0">
              <a:latin typeface="+mn-lt"/>
            </a:endParaRPr>
          </a:p>
          <a:p>
            <a:pPr marL="361950" indent="-361950">
              <a:buFont typeface="Arial" panose="020B0604020202020204" pitchFamily="34" charset="0"/>
              <a:buChar char="•"/>
            </a:pPr>
            <a:r>
              <a:rPr lang="sv-SE" sz="1800" b="1" dirty="0">
                <a:latin typeface="+mn-lt"/>
              </a:rPr>
              <a:t>Transportansvaret är </a:t>
            </a:r>
            <a:r>
              <a:rPr lang="sv-SE" sz="1800" b="1" dirty="0" err="1">
                <a:latin typeface="+mn-lt"/>
              </a:rPr>
              <a:t>avgörande</a:t>
            </a:r>
            <a:r>
              <a:rPr lang="sv-SE" sz="100" b="1" dirty="0" err="1"/>
              <a:t>Om</a:t>
            </a:r>
            <a:endParaRPr lang="sv-SE" sz="100" b="1" dirty="0">
              <a:latin typeface="+mn-lt"/>
            </a:endParaRPr>
          </a:p>
          <a:p>
            <a:pPr marL="361950" indent="-361950"/>
            <a:r>
              <a:rPr lang="sv-SE" sz="1800" dirty="0">
                <a:latin typeface="+mn-lt"/>
              </a:rPr>
              <a:t>		</a:t>
            </a:r>
            <a:r>
              <a:rPr lang="sv-SE" sz="1800" dirty="0">
                <a:latin typeface="+mn-lt"/>
                <a:sym typeface="Wingdings" panose="05000000000000000000" pitchFamily="2" charset="2"/>
              </a:rPr>
              <a:t>  </a:t>
            </a:r>
            <a:r>
              <a:rPr lang="sv-SE" sz="1800" dirty="0">
                <a:latin typeface="+mn-lt"/>
              </a:rPr>
              <a:t>Om säljaren ansvarar för transporten, anses varan levererad när transporten slutar</a:t>
            </a:r>
          </a:p>
          <a:p>
            <a:pPr marL="361950" indent="-361950"/>
            <a:r>
              <a:rPr lang="sv-SE" sz="1800" dirty="0">
                <a:latin typeface="+mn-lt"/>
              </a:rPr>
              <a:t>		</a:t>
            </a:r>
            <a:r>
              <a:rPr lang="sv-SE" sz="1800" dirty="0">
                <a:latin typeface="+mn-lt"/>
                <a:sym typeface="Wingdings" panose="05000000000000000000" pitchFamily="2" charset="2"/>
              </a:rPr>
              <a:t>  </a:t>
            </a:r>
            <a:r>
              <a:rPr lang="sv-SE" sz="1800" dirty="0">
                <a:latin typeface="+mn-lt"/>
              </a:rPr>
              <a:t>Om köparen ansvarar för transporten, anses varan levererad när transporten börjar</a:t>
            </a:r>
          </a:p>
          <a:p>
            <a:pPr marL="361950" indent="-361950"/>
            <a:endParaRPr lang="sv-SE" sz="1800" dirty="0">
              <a:latin typeface="+mn-lt"/>
            </a:endParaRPr>
          </a:p>
          <a:p>
            <a:pPr marL="361950" indent="-361950"/>
            <a:endParaRPr lang="sv-SE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52323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E2FD15BC-6848-0EFD-572A-08A621CBE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Förskottsbetalningar</a:t>
            </a:r>
          </a:p>
        </p:txBody>
      </p:sp>
      <p:pic>
        <p:nvPicPr>
          <p:cNvPr id="14" name="Content Placeholder 13" descr="A logo with a point and a green logo&#10;&#10;Description automatically generated with medium confidence">
            <a:extLst>
              <a:ext uri="{FF2B5EF4-FFF2-40B4-BE49-F238E27FC236}">
                <a16:creationId xmlns:a16="http://schemas.microsoft.com/office/drawing/2014/main" id="{A70AA15E-F189-F85E-7BE7-BAD49C202F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2000" y="5778000"/>
            <a:ext cx="2880000" cy="1080000"/>
          </a:xfrm>
        </p:spPr>
      </p:pic>
      <p:sp>
        <p:nvSpPr>
          <p:cNvPr id="16" name="Title 10">
            <a:extLst>
              <a:ext uri="{FF2B5EF4-FFF2-40B4-BE49-F238E27FC236}">
                <a16:creationId xmlns:a16="http://schemas.microsoft.com/office/drawing/2014/main" id="{4416A1DF-ED49-0C22-169F-6F602AB50E13}"/>
              </a:ext>
            </a:extLst>
          </p:cNvPr>
          <p:cNvSpPr txBox="1">
            <a:spLocks/>
          </p:cNvSpPr>
          <p:nvPr/>
        </p:nvSpPr>
        <p:spPr>
          <a:xfrm>
            <a:off x="838200" y="1431925"/>
            <a:ext cx="10515600" cy="45783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Tx/>
              <a:buChar char="-"/>
            </a:pPr>
            <a:endParaRPr lang="sv-SE" sz="1800" b="1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b="1" dirty="0">
                <a:latin typeface="+mn-lt"/>
              </a:rPr>
              <a:t>Tidpunkten för förskottsbetalningen fastställer momsen:</a:t>
            </a:r>
          </a:p>
          <a:p>
            <a:pPr lvl="2"/>
            <a:r>
              <a:rPr lang="sv-SE" sz="1800" dirty="0">
                <a:latin typeface="+mn-lt"/>
                <a:sym typeface="Wingdings" panose="05000000000000000000" pitchFamily="2" charset="2"/>
              </a:rPr>
              <a:t>Mottagits före 1.9 -&gt; 24%</a:t>
            </a:r>
          </a:p>
          <a:p>
            <a:pPr lvl="2"/>
            <a:r>
              <a:rPr lang="sv-SE" sz="1800" dirty="0">
                <a:latin typeface="+mn-lt"/>
                <a:sym typeface="Wingdings" panose="05000000000000000000" pitchFamily="2" charset="2"/>
              </a:rPr>
              <a:t>Mottagits efter 1.9 -&gt; 25,5%</a:t>
            </a:r>
          </a:p>
          <a:p>
            <a:pPr lvl="2"/>
            <a:endParaRPr lang="sv-SE" b="1" dirty="0">
              <a:latin typeface="+mn-lt"/>
            </a:endParaRPr>
          </a:p>
          <a:p>
            <a:pPr marL="361950" indent="-361950"/>
            <a:endParaRPr lang="sv-SE" sz="1800" dirty="0">
              <a:latin typeface="+mn-lt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b="1" dirty="0">
                <a:latin typeface="+mn-lt"/>
                <a:sym typeface="Wingdings" panose="05000000000000000000" pitchFamily="2" charset="2"/>
              </a:rPr>
              <a:t>Förskottsbetalningen ska finnas på säljarens konto senast 31.8, det räcker alltså inte att köparen betalat 31.8!</a:t>
            </a:r>
          </a:p>
          <a:p>
            <a:endParaRPr lang="sv-SE" sz="1800" b="1" dirty="0">
              <a:latin typeface="+mn-lt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800" b="1" dirty="0">
              <a:latin typeface="+mn-lt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b="1" dirty="0">
                <a:latin typeface="+mn-lt"/>
                <a:sym typeface="Wingdings" panose="05000000000000000000" pitchFamily="2" charset="2"/>
              </a:rPr>
              <a:t>Förskottsbetalningar är vanliga också inom tjänstehandel.</a:t>
            </a:r>
          </a:p>
          <a:p>
            <a:pPr marL="342900" indent="-342900">
              <a:buFontTx/>
              <a:buChar char="-"/>
            </a:pPr>
            <a:endParaRPr lang="sv-SE" sz="1800" b="1" dirty="0">
              <a:latin typeface="+mn-lt"/>
              <a:sym typeface="Wingdings" panose="05000000000000000000" pitchFamily="2" charset="2"/>
            </a:endParaRPr>
          </a:p>
          <a:p>
            <a:pPr marL="361950" indent="-361950"/>
            <a:r>
              <a:rPr lang="sv-SE" sz="1800" dirty="0">
                <a:latin typeface="+mn-lt"/>
                <a:sym typeface="Wingdings" panose="05000000000000000000" pitchFamily="2" charset="2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18816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E2FD15BC-6848-0EFD-572A-08A621CBE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Tjänsteförsäljning</a:t>
            </a:r>
          </a:p>
        </p:txBody>
      </p:sp>
      <p:pic>
        <p:nvPicPr>
          <p:cNvPr id="14" name="Content Placeholder 13" descr="A logo with a point and a green logo&#10;&#10;Description automatically generated with medium confidence">
            <a:extLst>
              <a:ext uri="{FF2B5EF4-FFF2-40B4-BE49-F238E27FC236}">
                <a16:creationId xmlns:a16="http://schemas.microsoft.com/office/drawing/2014/main" id="{A70AA15E-F189-F85E-7BE7-BAD49C202F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2000" y="5778000"/>
            <a:ext cx="2880000" cy="1080000"/>
          </a:xfrm>
        </p:spPr>
      </p:pic>
      <p:sp>
        <p:nvSpPr>
          <p:cNvPr id="16" name="Title 10">
            <a:extLst>
              <a:ext uri="{FF2B5EF4-FFF2-40B4-BE49-F238E27FC236}">
                <a16:creationId xmlns:a16="http://schemas.microsoft.com/office/drawing/2014/main" id="{4416A1DF-ED49-0C22-169F-6F602AB50E13}"/>
              </a:ext>
            </a:extLst>
          </p:cNvPr>
          <p:cNvSpPr txBox="1">
            <a:spLocks/>
          </p:cNvSpPr>
          <p:nvPr/>
        </p:nvSpPr>
        <p:spPr>
          <a:xfrm>
            <a:off x="838200" y="1431925"/>
            <a:ext cx="10515600" cy="45783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Tx/>
              <a:buChar char="-"/>
            </a:pPr>
            <a:endParaRPr lang="sv-SE" sz="1800" b="1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b="1" dirty="0">
                <a:latin typeface="+mn-lt"/>
              </a:rPr>
              <a:t>Tidpunkten för tjänstens slutförande fastställer momsen:</a:t>
            </a:r>
          </a:p>
          <a:p>
            <a:pPr lvl="2"/>
            <a:r>
              <a:rPr lang="sv-SE" sz="1800" dirty="0">
                <a:latin typeface="+mn-lt"/>
                <a:sym typeface="Wingdings" panose="05000000000000000000" pitchFamily="2" charset="2"/>
              </a:rPr>
              <a:t>Slutförs före 1.9 -&gt; 24%</a:t>
            </a:r>
          </a:p>
          <a:p>
            <a:pPr lvl="2"/>
            <a:r>
              <a:rPr lang="sv-SE" sz="1800" dirty="0">
                <a:latin typeface="+mn-lt"/>
                <a:sym typeface="Wingdings" panose="05000000000000000000" pitchFamily="2" charset="2"/>
              </a:rPr>
              <a:t>Slutförs efter 1.9 -&gt; 25,5%</a:t>
            </a:r>
          </a:p>
          <a:p>
            <a:pPr lvl="2"/>
            <a:endParaRPr lang="sv-SE" b="1" dirty="0">
              <a:latin typeface="+mn-lt"/>
            </a:endParaRPr>
          </a:p>
          <a:p>
            <a:pPr marL="361950" indent="-361950"/>
            <a:endParaRPr lang="sv-SE" sz="1800" dirty="0">
              <a:latin typeface="+mn-lt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b="1" dirty="0">
                <a:latin typeface="+mn-lt"/>
                <a:sym typeface="Wingdings" panose="05000000000000000000" pitchFamily="2" charset="2"/>
              </a:rPr>
              <a:t>En tjänst anses slutförd först när den är tillgänglig för kunden!</a:t>
            </a:r>
          </a:p>
          <a:p>
            <a:endParaRPr lang="sv-SE" sz="1800" b="1" dirty="0">
              <a:latin typeface="+mn-lt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b="1" dirty="0">
                <a:latin typeface="+mn-lt"/>
                <a:sym typeface="Wingdings" panose="05000000000000000000" pitchFamily="2" charset="2"/>
              </a:rPr>
              <a:t>En pågående tjänst anses inte vara tillgänglig för kunden -&gt; Den momssats som gäller när tjänsten blir färdig tillämpas på hela försäljningen</a:t>
            </a:r>
          </a:p>
          <a:p>
            <a:r>
              <a:rPr lang="sv-SE" sz="1800" b="1" dirty="0">
                <a:latin typeface="+mn-lt"/>
                <a:sym typeface="Wingdings" panose="05000000000000000000" pitchFamily="2" charset="2"/>
              </a:rPr>
              <a:t>	</a:t>
            </a:r>
            <a:r>
              <a:rPr lang="sv-SE" sz="1800" dirty="0">
                <a:latin typeface="+mn-lt"/>
                <a:sym typeface="Wingdings" panose="05000000000000000000" pitchFamily="2" charset="2"/>
              </a:rPr>
              <a:t>T.ex. en byggnadsentreprenad anses slutförd först efter att kunden vid slutgranskning godkänt 	hela entreprenaden</a:t>
            </a:r>
            <a:endParaRPr lang="sv-SE" sz="100" dirty="0">
              <a:latin typeface="+mn-lt"/>
              <a:sym typeface="Wingdings" panose="05000000000000000000" pitchFamily="2" charset="2"/>
            </a:endParaRPr>
          </a:p>
          <a:p>
            <a:pPr marL="361950" indent="-361950"/>
            <a:r>
              <a:rPr lang="sv-SE" sz="1800" dirty="0">
                <a:latin typeface="+mn-lt"/>
                <a:sym typeface="Wingdings" panose="05000000000000000000" pitchFamily="2" charset="2"/>
              </a:rPr>
              <a:t>	</a:t>
            </a:r>
          </a:p>
          <a:p>
            <a:pPr marL="361950" indent="-361950"/>
            <a:r>
              <a:rPr lang="sv-SE" sz="1800" dirty="0">
                <a:latin typeface="+mn-lt"/>
                <a:sym typeface="Wingdings" panose="05000000000000000000" pitchFamily="2" charset="2"/>
              </a:rPr>
              <a:t>		VIKTIGT att kunna avgöra:</a:t>
            </a:r>
          </a:p>
          <a:p>
            <a:pPr marL="361950" indent="-361950"/>
            <a:r>
              <a:rPr lang="sv-SE" sz="1800" dirty="0">
                <a:latin typeface="+mn-lt"/>
                <a:sym typeface="Wingdings" panose="05000000000000000000" pitchFamily="2" charset="2"/>
              </a:rPr>
              <a:t>			Tolkas entreprenaden/tjänsten som en helhet?</a:t>
            </a:r>
          </a:p>
          <a:p>
            <a:pPr marL="361950" indent="-361950"/>
            <a:r>
              <a:rPr lang="sv-SE" sz="1800" dirty="0">
                <a:latin typeface="+mn-lt"/>
                <a:sym typeface="Wingdings" panose="05000000000000000000" pitchFamily="2" charset="2"/>
              </a:rPr>
              <a:t>			eller flera delentreprenader som </a:t>
            </a:r>
            <a:r>
              <a:rPr lang="sv-SE" sz="1800">
                <a:latin typeface="+mn-lt"/>
                <a:sym typeface="Wingdings" panose="05000000000000000000" pitchFamily="2" charset="2"/>
              </a:rPr>
              <a:t>överlåts separat?</a:t>
            </a:r>
            <a:endParaRPr lang="sv-SE" sz="1800" dirty="0">
              <a:latin typeface="+mn-lt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05550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E2FD15BC-6848-0EFD-572A-08A621CBE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Tjänsteförsäljning exempel</a:t>
            </a:r>
          </a:p>
        </p:txBody>
      </p:sp>
      <p:pic>
        <p:nvPicPr>
          <p:cNvPr id="14" name="Content Placeholder 13" descr="A logo with a point and a green logo&#10;&#10;Description automatically generated with medium confidence">
            <a:extLst>
              <a:ext uri="{FF2B5EF4-FFF2-40B4-BE49-F238E27FC236}">
                <a16:creationId xmlns:a16="http://schemas.microsoft.com/office/drawing/2014/main" id="{A70AA15E-F189-F85E-7BE7-BAD49C202F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2000" y="5778000"/>
            <a:ext cx="2880000" cy="1080000"/>
          </a:xfrm>
        </p:spPr>
      </p:pic>
      <p:sp>
        <p:nvSpPr>
          <p:cNvPr id="16" name="Title 10">
            <a:extLst>
              <a:ext uri="{FF2B5EF4-FFF2-40B4-BE49-F238E27FC236}">
                <a16:creationId xmlns:a16="http://schemas.microsoft.com/office/drawing/2014/main" id="{4416A1DF-ED49-0C22-169F-6F602AB50E13}"/>
              </a:ext>
            </a:extLst>
          </p:cNvPr>
          <p:cNvSpPr txBox="1">
            <a:spLocks/>
          </p:cNvSpPr>
          <p:nvPr/>
        </p:nvSpPr>
        <p:spPr>
          <a:xfrm>
            <a:off x="838200" y="1431924"/>
            <a:ext cx="10515600" cy="46671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Tx/>
              <a:buChar char="-"/>
            </a:pPr>
            <a:endParaRPr lang="sv-SE" sz="1800" b="1" dirty="0">
              <a:latin typeface="+mn-lt"/>
            </a:endParaRPr>
          </a:p>
          <a:p>
            <a:r>
              <a:rPr lang="sv-SE" sz="1800" b="1" dirty="0">
                <a:latin typeface="+mn-lt"/>
              </a:rPr>
              <a:t>Person A lämnar in sin telefon för reparation. Reparationen utförs den 31.8.2024. Kunden hämtar ut telefonen 1.9.2024.</a:t>
            </a:r>
          </a:p>
          <a:p>
            <a:r>
              <a:rPr lang="sv-SE" sz="1800" b="1" dirty="0">
                <a:latin typeface="+mn-lt"/>
              </a:rPr>
              <a:t>	</a:t>
            </a:r>
            <a:r>
              <a:rPr lang="sv-SE" sz="1800" dirty="0">
                <a:latin typeface="+mn-lt"/>
              </a:rPr>
              <a:t>På försäljningen tillämpas 25,5 % moms eftersom tjänsten inte kan anses slutförd och tillgänglig 	för kunden förrän telefonen avhämtas och arbetet godkännes 1.9.2024</a:t>
            </a:r>
            <a:endParaRPr lang="sv-SE" sz="1800" b="1" dirty="0">
              <a:latin typeface="+mn-lt"/>
            </a:endParaRPr>
          </a:p>
          <a:p>
            <a:pPr lvl="2"/>
            <a:endParaRPr lang="sv-SE" b="1" dirty="0">
              <a:latin typeface="+mn-lt"/>
            </a:endParaRPr>
          </a:p>
          <a:p>
            <a:pPr marL="361950" indent="-361950"/>
            <a:endParaRPr lang="sv-SE" sz="1800" dirty="0">
              <a:latin typeface="+mn-lt"/>
              <a:sym typeface="Wingdings" panose="05000000000000000000" pitchFamily="2" charset="2"/>
            </a:endParaRPr>
          </a:p>
          <a:p>
            <a:r>
              <a:rPr lang="sv-SE" sz="1800" b="1" dirty="0">
                <a:latin typeface="+mn-lt"/>
                <a:sym typeface="Wingdings" panose="05000000000000000000" pitchFamily="2" charset="2"/>
              </a:rPr>
              <a:t>Ett transportföretag säljer en varutransporttjänst från Vasa till Helsingfors. Transporten börjar i augusti 2024 och slutar i september 2024.</a:t>
            </a:r>
          </a:p>
          <a:p>
            <a:r>
              <a:rPr lang="sv-SE" sz="1800" b="1" dirty="0">
                <a:latin typeface="+mn-lt"/>
                <a:sym typeface="Wingdings" panose="05000000000000000000" pitchFamily="2" charset="2"/>
              </a:rPr>
              <a:t>	</a:t>
            </a:r>
            <a:r>
              <a:rPr lang="sv-SE" sz="1800" dirty="0">
                <a:latin typeface="+mn-lt"/>
                <a:sym typeface="Wingdings" panose="05000000000000000000" pitchFamily="2" charset="2"/>
              </a:rPr>
              <a:t>Tjänsten är utförd när transporten har slutat. På försäljningen tillämpas 25,5 % moms</a:t>
            </a:r>
          </a:p>
          <a:p>
            <a:endParaRPr lang="sv-SE" sz="1800" dirty="0">
              <a:latin typeface="+mn-lt"/>
              <a:sym typeface="Wingdings" panose="05000000000000000000" pitchFamily="2" charset="2"/>
            </a:endParaRPr>
          </a:p>
          <a:p>
            <a:r>
              <a:rPr lang="sv-SE" sz="1800" b="1" dirty="0">
                <a:latin typeface="+mn-lt"/>
                <a:sym typeface="Wingdings" panose="05000000000000000000" pitchFamily="2" charset="2"/>
              </a:rPr>
              <a:t>En tjänst har slutförts och mottagits i juni 2024. Med kunden har avtalats om en avbetalningsplan och de sista raterna betalas i september 2024</a:t>
            </a:r>
          </a:p>
          <a:p>
            <a:r>
              <a:rPr lang="sv-SE" sz="1800" b="1" dirty="0">
                <a:latin typeface="+mn-lt"/>
                <a:sym typeface="Wingdings" panose="05000000000000000000" pitchFamily="2" charset="2"/>
              </a:rPr>
              <a:t>	</a:t>
            </a:r>
            <a:r>
              <a:rPr lang="sv-SE" sz="1800" dirty="0">
                <a:latin typeface="+mn-lt"/>
                <a:sym typeface="Wingdings" panose="05000000000000000000" pitchFamily="2" charset="2"/>
              </a:rPr>
              <a:t>På försäljningen tillämpas 24 % moms eftersom tjänsten anses slutförd och tillgänglig för 	kunden i juni. Faktura/betalningsraternas datum har ingen betydelse</a:t>
            </a:r>
            <a:endParaRPr lang="sv-SE" sz="1800" b="1" dirty="0">
              <a:latin typeface="+mn-lt"/>
              <a:sym typeface="Wingdings" panose="05000000000000000000" pitchFamily="2" charset="2"/>
            </a:endParaRPr>
          </a:p>
          <a:p>
            <a:pPr marL="342900" indent="-342900">
              <a:buFontTx/>
              <a:buChar char="-"/>
            </a:pPr>
            <a:endParaRPr lang="sv-SE" sz="1800" b="1" dirty="0">
              <a:latin typeface="+mn-lt"/>
              <a:sym typeface="Wingdings" panose="05000000000000000000" pitchFamily="2" charset="2"/>
            </a:endParaRPr>
          </a:p>
          <a:p>
            <a:pPr marL="361950" indent="-361950"/>
            <a:r>
              <a:rPr lang="sv-SE" sz="1800" dirty="0">
                <a:latin typeface="+mn-lt"/>
                <a:sym typeface="Wingdings" panose="05000000000000000000" pitchFamily="2" charset="2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2153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E2FD15BC-6848-0EFD-572A-08A621CBE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Tjänsteförsäljning exempel</a:t>
            </a:r>
          </a:p>
        </p:txBody>
      </p:sp>
      <p:pic>
        <p:nvPicPr>
          <p:cNvPr id="14" name="Content Placeholder 13" descr="A logo with a point and a green logo&#10;&#10;Description automatically generated with medium confidence">
            <a:extLst>
              <a:ext uri="{FF2B5EF4-FFF2-40B4-BE49-F238E27FC236}">
                <a16:creationId xmlns:a16="http://schemas.microsoft.com/office/drawing/2014/main" id="{A70AA15E-F189-F85E-7BE7-BAD49C202F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2000" y="5778000"/>
            <a:ext cx="2880000" cy="1080000"/>
          </a:xfrm>
        </p:spPr>
      </p:pic>
      <p:sp>
        <p:nvSpPr>
          <p:cNvPr id="16" name="Title 10">
            <a:extLst>
              <a:ext uri="{FF2B5EF4-FFF2-40B4-BE49-F238E27FC236}">
                <a16:creationId xmlns:a16="http://schemas.microsoft.com/office/drawing/2014/main" id="{4416A1DF-ED49-0C22-169F-6F602AB50E13}"/>
              </a:ext>
            </a:extLst>
          </p:cNvPr>
          <p:cNvSpPr txBox="1">
            <a:spLocks/>
          </p:cNvSpPr>
          <p:nvPr/>
        </p:nvSpPr>
        <p:spPr>
          <a:xfrm>
            <a:off x="838200" y="1431925"/>
            <a:ext cx="10515600" cy="45783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Tx/>
              <a:buChar char="-"/>
            </a:pPr>
            <a:endParaRPr lang="sv-SE" sz="1800" b="1" dirty="0">
              <a:latin typeface="+mn-lt"/>
            </a:endParaRPr>
          </a:p>
          <a:p>
            <a:r>
              <a:rPr lang="sv-SE" sz="1800" b="1" dirty="0">
                <a:latin typeface="+mn-lt"/>
              </a:rPr>
              <a:t>En jordbyggnadsentreprenad pågår 1.6.2024 – 30.9.2024 och faktureras i rater enligt färdigställandegrad. </a:t>
            </a:r>
          </a:p>
          <a:p>
            <a:r>
              <a:rPr lang="sv-SE" sz="1800" b="1" dirty="0">
                <a:latin typeface="+mn-lt"/>
              </a:rPr>
              <a:t>	</a:t>
            </a:r>
            <a:r>
              <a:rPr lang="sv-SE" sz="1800" dirty="0">
                <a:latin typeface="+mn-lt"/>
              </a:rPr>
              <a:t>En entreprenad anses slutförd och tillgänglig först när den har överlåtits och kunden har godkänt 	och slutgranskat entreprenaden</a:t>
            </a:r>
          </a:p>
          <a:p>
            <a:r>
              <a:rPr lang="sv-SE" sz="1800" b="1" dirty="0">
                <a:latin typeface="+mn-lt"/>
              </a:rPr>
              <a:t>	</a:t>
            </a:r>
            <a:r>
              <a:rPr lang="sv-SE" sz="1800" dirty="0">
                <a:latin typeface="+mn-lt"/>
              </a:rPr>
              <a:t>På hela försäljningen tillämpas moms 25,5 %</a:t>
            </a:r>
            <a:r>
              <a:rPr lang="sv-SE" sz="1800" b="1" dirty="0">
                <a:latin typeface="+mn-lt"/>
              </a:rPr>
              <a:t>	</a:t>
            </a:r>
          </a:p>
          <a:p>
            <a:r>
              <a:rPr lang="sv-SE" sz="1800" b="1" dirty="0">
                <a:latin typeface="+mn-lt"/>
              </a:rPr>
              <a:t>	</a:t>
            </a:r>
            <a:r>
              <a:rPr lang="sv-SE" sz="1800" dirty="0">
                <a:latin typeface="+mn-lt"/>
              </a:rPr>
              <a:t>Dock tolkas alla rater som betalas FÖRE 31.8.2024 som förskott och på dessa tillämpas moms 	24 %</a:t>
            </a:r>
          </a:p>
          <a:p>
            <a:pPr lvl="2"/>
            <a:endParaRPr lang="sv-SE" b="1" dirty="0">
              <a:latin typeface="+mn-lt"/>
            </a:endParaRPr>
          </a:p>
          <a:p>
            <a:endParaRPr lang="sv-SE" sz="1800" b="1" dirty="0">
              <a:latin typeface="+mn-lt"/>
              <a:sym typeface="Wingdings" panose="05000000000000000000" pitchFamily="2" charset="2"/>
            </a:endParaRPr>
          </a:p>
          <a:p>
            <a:pPr marL="361950" indent="-361950"/>
            <a:r>
              <a:rPr lang="sv-SE" sz="1800" dirty="0">
                <a:latin typeface="+mn-lt"/>
                <a:sym typeface="Wingdings" panose="05000000000000000000" pitchFamily="2" charset="2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46107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E2FD15BC-6848-0EFD-572A-08A621CBE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Tjänster av kontinuerlig karaktär</a:t>
            </a:r>
          </a:p>
        </p:txBody>
      </p:sp>
      <p:pic>
        <p:nvPicPr>
          <p:cNvPr id="14" name="Content Placeholder 13" descr="A logo with a point and a green logo&#10;&#10;Description automatically generated with medium confidence">
            <a:extLst>
              <a:ext uri="{FF2B5EF4-FFF2-40B4-BE49-F238E27FC236}">
                <a16:creationId xmlns:a16="http://schemas.microsoft.com/office/drawing/2014/main" id="{A70AA15E-F189-F85E-7BE7-BAD49C202F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2000" y="5778000"/>
            <a:ext cx="2880000" cy="1080000"/>
          </a:xfrm>
        </p:spPr>
      </p:pic>
      <p:sp>
        <p:nvSpPr>
          <p:cNvPr id="16" name="Title 10">
            <a:extLst>
              <a:ext uri="{FF2B5EF4-FFF2-40B4-BE49-F238E27FC236}">
                <a16:creationId xmlns:a16="http://schemas.microsoft.com/office/drawing/2014/main" id="{4416A1DF-ED49-0C22-169F-6F602AB50E13}"/>
              </a:ext>
            </a:extLst>
          </p:cNvPr>
          <p:cNvSpPr txBox="1">
            <a:spLocks/>
          </p:cNvSpPr>
          <p:nvPr/>
        </p:nvSpPr>
        <p:spPr>
          <a:xfrm>
            <a:off x="838200" y="1431925"/>
            <a:ext cx="10515600" cy="45783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endParaRPr lang="sv-SE" sz="1800" b="1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b="1" dirty="0">
                <a:latin typeface="+mn-lt"/>
              </a:rPr>
              <a:t>Fortlöpande tjänster utan ett bestämt mål eller färdigställandetidpunkt</a:t>
            </a:r>
          </a:p>
          <a:p>
            <a:r>
              <a:rPr lang="sv-SE" sz="1800" b="1" dirty="0">
                <a:latin typeface="+mn-lt"/>
              </a:rPr>
              <a:t>	</a:t>
            </a:r>
            <a:r>
              <a:rPr lang="sv-SE" sz="1800" dirty="0">
                <a:latin typeface="+mn-lt"/>
              </a:rPr>
              <a:t>T.ex. bokföringstjänster, serviceavtal</a:t>
            </a:r>
          </a:p>
          <a:p>
            <a:endParaRPr lang="sv-SE" sz="18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b="1" dirty="0">
                <a:latin typeface="+mn-lt"/>
              </a:rPr>
              <a:t>Skattesatsen bestäms enligt prestationsprincipen månadsvis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" b="1" dirty="0">
                <a:latin typeface="+mn-lt"/>
              </a:rPr>
              <a:t> </a:t>
            </a:r>
          </a:p>
          <a:p>
            <a:endParaRPr lang="sv-SE" sz="1800" b="1" dirty="0">
              <a:latin typeface="+mn-lt"/>
              <a:sym typeface="Wingdings" panose="05000000000000000000" pitchFamily="2" charset="2"/>
            </a:endParaRPr>
          </a:p>
          <a:p>
            <a:pPr marL="361950" indent="-361950"/>
            <a:r>
              <a:rPr lang="sv-SE" sz="1800" dirty="0">
                <a:latin typeface="+mn-lt"/>
                <a:sym typeface="Wingdings" panose="05000000000000000000" pitchFamily="2" charset="2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45176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DD2B4CBA1C47E46BB7672B2BEDAD632" ma:contentTypeVersion="18" ma:contentTypeDescription="Skapa ett nytt dokument." ma:contentTypeScope="" ma:versionID="2dc557b3c4365ec1aa066d6f607c2020">
  <xsd:schema xmlns:xsd="http://www.w3.org/2001/XMLSchema" xmlns:xs="http://www.w3.org/2001/XMLSchema" xmlns:p="http://schemas.microsoft.com/office/2006/metadata/properties" xmlns:ns2="a276087f-e3cb-47b2-982e-79650a35dbc0" xmlns:ns3="9053bf57-2c48-4d8a-bc85-dfa45a9aabf7" targetNamespace="http://schemas.microsoft.com/office/2006/metadata/properties" ma:root="true" ma:fieldsID="0ec3bda6c1b4f68e19a47840749b4e9d" ns2:_="" ns3:_="">
    <xsd:import namespace="a276087f-e3cb-47b2-982e-79650a35dbc0"/>
    <xsd:import namespace="9053bf57-2c48-4d8a-bc85-dfa45a9aab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76087f-e3cb-47b2-982e-79650a35db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21b38233-ca6e-40d4-9b24-5d2d740c523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53bf57-2c48-4d8a-bc85-dfa45a9aabf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675111e-001f-4be5-8a43-aeace398878c}" ma:internalName="TaxCatchAll" ma:showField="CatchAllData" ma:web="9053bf57-2c48-4d8a-bc85-dfa45a9aab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21113E-4942-4D0A-9CBC-0DED57BB3B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76087f-e3cb-47b2-982e-79650a35dbc0"/>
    <ds:schemaRef ds:uri="9053bf57-2c48-4d8a-bc85-dfa45a9aab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A684BCD-7B4F-4BB5-859A-B15BEF5B644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1057</TotalTime>
  <Words>825</Words>
  <Application>Microsoft Office PowerPoint</Application>
  <PresentationFormat>Bredbild</PresentationFormat>
  <Paragraphs>136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Aptos</vt:lpstr>
      <vt:lpstr>Aptos Display</vt:lpstr>
      <vt:lpstr>Arial</vt:lpstr>
      <vt:lpstr>Office Theme</vt:lpstr>
      <vt:lpstr>PowerPoint-presentation</vt:lpstr>
      <vt:lpstr>Ändringar i momsen från 1.9.2024</vt:lpstr>
      <vt:lpstr>Ändringar i momsen från 1.9.2024</vt:lpstr>
      <vt:lpstr>Varuförsäljning</vt:lpstr>
      <vt:lpstr>Förskottsbetalningar</vt:lpstr>
      <vt:lpstr>Tjänsteförsäljning</vt:lpstr>
      <vt:lpstr>Tjänsteförsäljning exempel</vt:lpstr>
      <vt:lpstr>Tjänsteförsäljning exempel</vt:lpstr>
      <vt:lpstr>Tjänster av kontinuerlig karaktär</vt:lpstr>
      <vt:lpstr>Kontinuerlig prestation</vt:lpstr>
      <vt:lpstr>Att tänka på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Mikael Finnäs</dc:creator>
  <cp:lastModifiedBy>Joel Granholm</cp:lastModifiedBy>
  <cp:revision>3</cp:revision>
  <dcterms:created xsi:type="dcterms:W3CDTF">2024-06-12T08:13:26Z</dcterms:created>
  <dcterms:modified xsi:type="dcterms:W3CDTF">2024-08-28T09:45:42Z</dcterms:modified>
</cp:coreProperties>
</file>